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4"/>
  </p:notesMasterIdLst>
  <p:sldIdLst>
    <p:sldId id="256" r:id="rId2"/>
    <p:sldId id="257" r:id="rId3"/>
    <p:sldId id="295" r:id="rId4"/>
    <p:sldId id="296" r:id="rId5"/>
    <p:sldId id="272" r:id="rId6"/>
    <p:sldId id="259" r:id="rId7"/>
    <p:sldId id="260" r:id="rId8"/>
    <p:sldId id="263" r:id="rId9"/>
    <p:sldId id="285" r:id="rId10"/>
    <p:sldId id="286" r:id="rId11"/>
    <p:sldId id="287" r:id="rId12"/>
    <p:sldId id="288" r:id="rId13"/>
    <p:sldId id="266" r:id="rId14"/>
    <p:sldId id="267" r:id="rId15"/>
    <p:sldId id="268" r:id="rId16"/>
    <p:sldId id="273" r:id="rId17"/>
    <p:sldId id="274" r:id="rId18"/>
    <p:sldId id="275" r:id="rId19"/>
    <p:sldId id="276" r:id="rId20"/>
    <p:sldId id="269" r:id="rId21"/>
    <p:sldId id="290" r:id="rId22"/>
    <p:sldId id="297" r:id="rId23"/>
    <p:sldId id="291" r:id="rId24"/>
    <p:sldId id="270" r:id="rId25"/>
    <p:sldId id="277" r:id="rId26"/>
    <p:sldId id="292" r:id="rId27"/>
    <p:sldId id="278" r:id="rId28"/>
    <p:sldId id="293" r:id="rId29"/>
    <p:sldId id="280" r:id="rId30"/>
    <p:sldId id="281" r:id="rId31"/>
    <p:sldId id="294"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08D3-CAEB-CC47-846C-1B40D8833D8F}"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7CE8BAE2-0D72-BA44-B712-234C1FB3777F}">
      <dgm:prSet phldrT="[Text]"/>
      <dgm:spPr/>
      <dgm:t>
        <a:bodyPr/>
        <a:lstStyle/>
        <a:p>
          <a:r>
            <a:rPr lang="en-US" dirty="0" smtClean="0">
              <a:ln w="3175" cmpd="sng"/>
              <a:hlinkClick xmlns:r="http://schemas.openxmlformats.org/officeDocument/2006/relationships" r:id="" action="ppaction://hlinkfile"/>
            </a:rPr>
            <a:t>SMILE™</a:t>
          </a:r>
        </a:p>
        <a:p>
          <a:r>
            <a:rPr lang="en-US" dirty="0" smtClean="0">
              <a:ln w="3175" cmpd="sng"/>
              <a:hlinkClick xmlns:r="http://schemas.openxmlformats.org/officeDocument/2006/relationships" r:id="" action="ppaction://hlinkfile"/>
            </a:rPr>
            <a:t>Intervention</a:t>
          </a:r>
          <a:endParaRPr lang="en-US" dirty="0">
            <a:ln w="3175" cmpd="sng"/>
          </a:endParaRPr>
        </a:p>
      </dgm:t>
    </dgm:pt>
    <dgm:pt modelId="{5521C5E8-343F-A741-BB96-D6FD9AE928E7}" type="parTrans" cxnId="{AC0FCDC3-6C32-A646-8B16-53AA4BA2B08F}">
      <dgm:prSet/>
      <dgm:spPr/>
      <dgm:t>
        <a:bodyPr/>
        <a:lstStyle/>
        <a:p>
          <a:endParaRPr lang="en-US"/>
        </a:p>
      </dgm:t>
    </dgm:pt>
    <dgm:pt modelId="{480B98F5-B899-094C-858E-34D5A84FCACD}" type="sibTrans" cxnId="{AC0FCDC3-6C32-A646-8B16-53AA4BA2B08F}">
      <dgm:prSet/>
      <dgm:spPr/>
      <dgm:t>
        <a:bodyPr/>
        <a:lstStyle/>
        <a:p>
          <a:endParaRPr lang="en-US"/>
        </a:p>
      </dgm:t>
    </dgm:pt>
    <dgm:pt modelId="{F0C27F05-AF40-3747-890B-91965842774D}">
      <dgm:prSet phldrT="[Text]"/>
      <dgm:spPr/>
      <dgm:t>
        <a:bodyPr/>
        <a:lstStyle/>
        <a:p>
          <a:r>
            <a:rPr lang="en-US" dirty="0" smtClean="0"/>
            <a:t>Prompting procedure</a:t>
          </a:r>
          <a:endParaRPr lang="en-US" dirty="0"/>
        </a:p>
      </dgm:t>
    </dgm:pt>
    <dgm:pt modelId="{D49EDAAC-3392-994B-BC26-49E781FDDCD1}" type="parTrans" cxnId="{C3A75282-42EA-7E43-80E3-B9BF3978DCC3}">
      <dgm:prSet/>
      <dgm:spPr/>
      <dgm:t>
        <a:bodyPr/>
        <a:lstStyle/>
        <a:p>
          <a:endParaRPr lang="en-US"/>
        </a:p>
      </dgm:t>
    </dgm:pt>
    <dgm:pt modelId="{357D2AFB-5C23-964F-BC1D-32734BD84408}" type="sibTrans" cxnId="{C3A75282-42EA-7E43-80E3-B9BF3978DCC3}">
      <dgm:prSet/>
      <dgm:spPr/>
      <dgm:t>
        <a:bodyPr/>
        <a:lstStyle/>
        <a:p>
          <a:endParaRPr lang="en-US"/>
        </a:p>
      </dgm:t>
    </dgm:pt>
    <dgm:pt modelId="{832ED1E3-6BED-9F42-8EB2-492979074348}">
      <dgm:prSet phldrT="[Text]"/>
      <dgm:spPr/>
      <dgm:t>
        <a:bodyPr/>
        <a:lstStyle/>
        <a:p>
          <a:r>
            <a:rPr lang="en-US" dirty="0" smtClean="0"/>
            <a:t>Fading procedure</a:t>
          </a:r>
          <a:endParaRPr lang="en-US" dirty="0"/>
        </a:p>
      </dgm:t>
    </dgm:pt>
    <dgm:pt modelId="{76240124-72D5-0A43-988A-7937CDF7D947}" type="parTrans" cxnId="{09B2D593-5CA1-7042-B8D6-A52C75BB1C6B}">
      <dgm:prSet/>
      <dgm:spPr/>
      <dgm:t>
        <a:bodyPr/>
        <a:lstStyle/>
        <a:p>
          <a:endParaRPr lang="en-US"/>
        </a:p>
      </dgm:t>
    </dgm:pt>
    <dgm:pt modelId="{112C09B4-2DEF-8648-B51C-65144CA23D86}" type="sibTrans" cxnId="{09B2D593-5CA1-7042-B8D6-A52C75BB1C6B}">
      <dgm:prSet/>
      <dgm:spPr/>
      <dgm:t>
        <a:bodyPr/>
        <a:lstStyle/>
        <a:p>
          <a:endParaRPr lang="en-US"/>
        </a:p>
      </dgm:t>
    </dgm:pt>
    <dgm:pt modelId="{A15A2B4C-9787-E249-8336-4F9A22DBC1E3}">
      <dgm:prSet phldrT="[Text]"/>
      <dgm:spPr/>
      <dgm:t>
        <a:bodyPr/>
        <a:lstStyle/>
        <a:p>
          <a:r>
            <a:rPr lang="en-US" dirty="0" smtClean="0"/>
            <a:t>Brief social skill lessons</a:t>
          </a:r>
          <a:endParaRPr lang="en-US" dirty="0"/>
        </a:p>
      </dgm:t>
    </dgm:pt>
    <dgm:pt modelId="{0878DDBE-3022-1F4D-8F12-15E47A7076F4}" type="sibTrans" cxnId="{02A4D783-B746-BD42-BD3A-33CBFABA60A3}">
      <dgm:prSet/>
      <dgm:spPr/>
      <dgm:t>
        <a:bodyPr/>
        <a:lstStyle/>
        <a:p>
          <a:endParaRPr lang="en-US"/>
        </a:p>
      </dgm:t>
    </dgm:pt>
    <dgm:pt modelId="{7486FA1C-5E67-8C41-B352-3A65DC817071}" type="parTrans" cxnId="{02A4D783-B746-BD42-BD3A-33CBFABA60A3}">
      <dgm:prSet/>
      <dgm:spPr/>
      <dgm:t>
        <a:bodyPr/>
        <a:lstStyle/>
        <a:p>
          <a:endParaRPr lang="en-US"/>
        </a:p>
      </dgm:t>
    </dgm:pt>
    <dgm:pt modelId="{C16CB620-B4F4-F743-B621-4167647CEF46}" type="pres">
      <dgm:prSet presAssocID="{706A08D3-CAEB-CC47-846C-1B40D8833D8F}" presName="cycle" presStyleCnt="0">
        <dgm:presLayoutVars>
          <dgm:chMax val="1"/>
          <dgm:dir/>
          <dgm:animLvl val="ctr"/>
          <dgm:resizeHandles val="exact"/>
        </dgm:presLayoutVars>
      </dgm:prSet>
      <dgm:spPr/>
      <dgm:t>
        <a:bodyPr/>
        <a:lstStyle/>
        <a:p>
          <a:endParaRPr lang="en-US"/>
        </a:p>
      </dgm:t>
    </dgm:pt>
    <dgm:pt modelId="{ECD0B84C-9918-E54D-B9EF-6DA7AE57E435}" type="pres">
      <dgm:prSet presAssocID="{7CE8BAE2-0D72-BA44-B712-234C1FB3777F}" presName="centerShape" presStyleLbl="node0" presStyleIdx="0" presStyleCnt="1"/>
      <dgm:spPr/>
      <dgm:t>
        <a:bodyPr/>
        <a:lstStyle/>
        <a:p>
          <a:endParaRPr lang="en-US"/>
        </a:p>
      </dgm:t>
    </dgm:pt>
    <dgm:pt modelId="{82CBBDFB-5DEE-394A-96D9-4438808928EB}" type="pres">
      <dgm:prSet presAssocID="{7486FA1C-5E67-8C41-B352-3A65DC817071}" presName="parTrans" presStyleLbl="bgSibTrans2D1" presStyleIdx="0" presStyleCnt="3"/>
      <dgm:spPr/>
      <dgm:t>
        <a:bodyPr/>
        <a:lstStyle/>
        <a:p>
          <a:endParaRPr lang="en-US"/>
        </a:p>
      </dgm:t>
    </dgm:pt>
    <dgm:pt modelId="{796ADBF1-9248-664D-BCB0-BB0CEA26B46B}" type="pres">
      <dgm:prSet presAssocID="{A15A2B4C-9787-E249-8336-4F9A22DBC1E3}" presName="node" presStyleLbl="node1" presStyleIdx="0" presStyleCnt="3">
        <dgm:presLayoutVars>
          <dgm:bulletEnabled val="1"/>
        </dgm:presLayoutVars>
      </dgm:prSet>
      <dgm:spPr/>
      <dgm:t>
        <a:bodyPr/>
        <a:lstStyle/>
        <a:p>
          <a:endParaRPr lang="en-US"/>
        </a:p>
      </dgm:t>
    </dgm:pt>
    <dgm:pt modelId="{51BDA229-6D6F-D647-B9B9-1FA89BAFF3B2}" type="pres">
      <dgm:prSet presAssocID="{D49EDAAC-3392-994B-BC26-49E781FDDCD1}" presName="parTrans" presStyleLbl="bgSibTrans2D1" presStyleIdx="1" presStyleCnt="3"/>
      <dgm:spPr/>
      <dgm:t>
        <a:bodyPr/>
        <a:lstStyle/>
        <a:p>
          <a:endParaRPr lang="en-US"/>
        </a:p>
      </dgm:t>
    </dgm:pt>
    <dgm:pt modelId="{732D869E-7645-D645-8C23-B8034C46A1AC}" type="pres">
      <dgm:prSet presAssocID="{F0C27F05-AF40-3747-890B-91965842774D}" presName="node" presStyleLbl="node1" presStyleIdx="1" presStyleCnt="3">
        <dgm:presLayoutVars>
          <dgm:bulletEnabled val="1"/>
        </dgm:presLayoutVars>
      </dgm:prSet>
      <dgm:spPr/>
      <dgm:t>
        <a:bodyPr/>
        <a:lstStyle/>
        <a:p>
          <a:endParaRPr lang="en-US"/>
        </a:p>
      </dgm:t>
    </dgm:pt>
    <dgm:pt modelId="{083B5CE8-51A7-F24C-B8AD-E957D683533F}" type="pres">
      <dgm:prSet presAssocID="{76240124-72D5-0A43-988A-7937CDF7D947}" presName="parTrans" presStyleLbl="bgSibTrans2D1" presStyleIdx="2" presStyleCnt="3"/>
      <dgm:spPr/>
      <dgm:t>
        <a:bodyPr/>
        <a:lstStyle/>
        <a:p>
          <a:endParaRPr lang="en-US"/>
        </a:p>
      </dgm:t>
    </dgm:pt>
    <dgm:pt modelId="{94104F49-69CC-C446-8CB1-BF622B89C338}" type="pres">
      <dgm:prSet presAssocID="{832ED1E3-6BED-9F42-8EB2-492979074348}" presName="node" presStyleLbl="node1" presStyleIdx="2" presStyleCnt="3">
        <dgm:presLayoutVars>
          <dgm:bulletEnabled val="1"/>
        </dgm:presLayoutVars>
      </dgm:prSet>
      <dgm:spPr/>
      <dgm:t>
        <a:bodyPr/>
        <a:lstStyle/>
        <a:p>
          <a:endParaRPr lang="en-US"/>
        </a:p>
      </dgm:t>
    </dgm:pt>
  </dgm:ptLst>
  <dgm:cxnLst>
    <dgm:cxn modelId="{9DCE667E-089D-414A-8DC4-77CA233D3216}" type="presOf" srcId="{A15A2B4C-9787-E249-8336-4F9A22DBC1E3}" destId="{796ADBF1-9248-664D-BCB0-BB0CEA26B46B}" srcOrd="0" destOrd="0" presId="urn:microsoft.com/office/officeart/2005/8/layout/radial4"/>
    <dgm:cxn modelId="{C6EDBF7D-F89C-6B4C-81CF-62123E35FB46}" type="presOf" srcId="{7486FA1C-5E67-8C41-B352-3A65DC817071}" destId="{82CBBDFB-5DEE-394A-96D9-4438808928EB}" srcOrd="0" destOrd="0" presId="urn:microsoft.com/office/officeart/2005/8/layout/radial4"/>
    <dgm:cxn modelId="{87226427-625E-0C4F-937A-E561C1CD352A}" type="presOf" srcId="{F0C27F05-AF40-3747-890B-91965842774D}" destId="{732D869E-7645-D645-8C23-B8034C46A1AC}" srcOrd="0" destOrd="0" presId="urn:microsoft.com/office/officeart/2005/8/layout/radial4"/>
    <dgm:cxn modelId="{09B2D593-5CA1-7042-B8D6-A52C75BB1C6B}" srcId="{7CE8BAE2-0D72-BA44-B712-234C1FB3777F}" destId="{832ED1E3-6BED-9F42-8EB2-492979074348}" srcOrd="2" destOrd="0" parTransId="{76240124-72D5-0A43-988A-7937CDF7D947}" sibTransId="{112C09B4-2DEF-8648-B51C-65144CA23D86}"/>
    <dgm:cxn modelId="{AC0FCDC3-6C32-A646-8B16-53AA4BA2B08F}" srcId="{706A08D3-CAEB-CC47-846C-1B40D8833D8F}" destId="{7CE8BAE2-0D72-BA44-B712-234C1FB3777F}" srcOrd="0" destOrd="0" parTransId="{5521C5E8-343F-A741-BB96-D6FD9AE928E7}" sibTransId="{480B98F5-B899-094C-858E-34D5A84FCACD}"/>
    <dgm:cxn modelId="{C3A75282-42EA-7E43-80E3-B9BF3978DCC3}" srcId="{7CE8BAE2-0D72-BA44-B712-234C1FB3777F}" destId="{F0C27F05-AF40-3747-890B-91965842774D}" srcOrd="1" destOrd="0" parTransId="{D49EDAAC-3392-994B-BC26-49E781FDDCD1}" sibTransId="{357D2AFB-5C23-964F-BC1D-32734BD84408}"/>
    <dgm:cxn modelId="{E6BFAEC9-04D7-BE4A-9AFF-BA14EAE3B901}" type="presOf" srcId="{832ED1E3-6BED-9F42-8EB2-492979074348}" destId="{94104F49-69CC-C446-8CB1-BF622B89C338}" srcOrd="0" destOrd="0" presId="urn:microsoft.com/office/officeart/2005/8/layout/radial4"/>
    <dgm:cxn modelId="{96070079-A395-BC45-9ECC-404230A8BB59}" type="presOf" srcId="{706A08D3-CAEB-CC47-846C-1B40D8833D8F}" destId="{C16CB620-B4F4-F743-B621-4167647CEF46}" srcOrd="0" destOrd="0" presId="urn:microsoft.com/office/officeart/2005/8/layout/radial4"/>
    <dgm:cxn modelId="{ACA50BA0-7EC6-0942-816B-EB0E59CAB653}" type="presOf" srcId="{76240124-72D5-0A43-988A-7937CDF7D947}" destId="{083B5CE8-51A7-F24C-B8AD-E957D683533F}" srcOrd="0" destOrd="0" presId="urn:microsoft.com/office/officeart/2005/8/layout/radial4"/>
    <dgm:cxn modelId="{6082B623-7AE4-FB41-B466-4491E7F6C69B}" type="presOf" srcId="{D49EDAAC-3392-994B-BC26-49E781FDDCD1}" destId="{51BDA229-6D6F-D647-B9B9-1FA89BAFF3B2}" srcOrd="0" destOrd="0" presId="urn:microsoft.com/office/officeart/2005/8/layout/radial4"/>
    <dgm:cxn modelId="{37E1E26B-74D5-7B44-B505-3E2C1CCD2C4B}" type="presOf" srcId="{7CE8BAE2-0D72-BA44-B712-234C1FB3777F}" destId="{ECD0B84C-9918-E54D-B9EF-6DA7AE57E435}" srcOrd="0" destOrd="0" presId="urn:microsoft.com/office/officeart/2005/8/layout/radial4"/>
    <dgm:cxn modelId="{02A4D783-B746-BD42-BD3A-33CBFABA60A3}" srcId="{7CE8BAE2-0D72-BA44-B712-234C1FB3777F}" destId="{A15A2B4C-9787-E249-8336-4F9A22DBC1E3}" srcOrd="0" destOrd="0" parTransId="{7486FA1C-5E67-8C41-B352-3A65DC817071}" sibTransId="{0878DDBE-3022-1F4D-8F12-15E47A7076F4}"/>
    <dgm:cxn modelId="{4654873A-0248-8849-9706-1AB56398AC52}" type="presParOf" srcId="{C16CB620-B4F4-F743-B621-4167647CEF46}" destId="{ECD0B84C-9918-E54D-B9EF-6DA7AE57E435}" srcOrd="0" destOrd="0" presId="urn:microsoft.com/office/officeart/2005/8/layout/radial4"/>
    <dgm:cxn modelId="{3C7139D2-BB60-0049-9285-88216A327F2A}" type="presParOf" srcId="{C16CB620-B4F4-F743-B621-4167647CEF46}" destId="{82CBBDFB-5DEE-394A-96D9-4438808928EB}" srcOrd="1" destOrd="0" presId="urn:microsoft.com/office/officeart/2005/8/layout/radial4"/>
    <dgm:cxn modelId="{B246B784-246E-A24D-B708-75B44AB4DDB1}" type="presParOf" srcId="{C16CB620-B4F4-F743-B621-4167647CEF46}" destId="{796ADBF1-9248-664D-BCB0-BB0CEA26B46B}" srcOrd="2" destOrd="0" presId="urn:microsoft.com/office/officeart/2005/8/layout/radial4"/>
    <dgm:cxn modelId="{9793527A-FFB6-FC46-8633-2DB9E2804E21}" type="presParOf" srcId="{C16CB620-B4F4-F743-B621-4167647CEF46}" destId="{51BDA229-6D6F-D647-B9B9-1FA89BAFF3B2}" srcOrd="3" destOrd="0" presId="urn:microsoft.com/office/officeart/2005/8/layout/radial4"/>
    <dgm:cxn modelId="{6FE0DB52-230F-4C4E-8EEA-E4836D819EB4}" type="presParOf" srcId="{C16CB620-B4F4-F743-B621-4167647CEF46}" destId="{732D869E-7645-D645-8C23-B8034C46A1AC}" srcOrd="4" destOrd="0" presId="urn:microsoft.com/office/officeart/2005/8/layout/radial4"/>
    <dgm:cxn modelId="{4DF65345-2155-054E-A8BE-262968C7DB66}" type="presParOf" srcId="{C16CB620-B4F4-F743-B621-4167647CEF46}" destId="{083B5CE8-51A7-F24C-B8AD-E957D683533F}" srcOrd="5" destOrd="0" presId="urn:microsoft.com/office/officeart/2005/8/layout/radial4"/>
    <dgm:cxn modelId="{591579FA-91B3-B34C-8C61-9203E695A97E}" type="presParOf" srcId="{C16CB620-B4F4-F743-B621-4167647CEF46}" destId="{94104F49-69CC-C446-8CB1-BF622B89C33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B84C-9918-E54D-B9EF-6DA7AE57E435}">
      <dsp:nvSpPr>
        <dsp:cNvPr id="0" name=""/>
        <dsp:cNvSpPr/>
      </dsp:nvSpPr>
      <dsp:spPr>
        <a:xfrm>
          <a:off x="2587981" y="1906823"/>
          <a:ext cx="1601074" cy="1601074"/>
        </a:xfrm>
        <a:prstGeom prst="ellipse">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n w="3175" cmpd="sng"/>
              <a:hlinkClick xmlns:r="http://schemas.openxmlformats.org/officeDocument/2006/relationships" r:id="" action="ppaction://hlinkfile"/>
            </a:rPr>
            <a:t>SMILE™</a:t>
          </a:r>
        </a:p>
        <a:p>
          <a:pPr lvl="0" algn="ctr" defTabSz="711200">
            <a:lnSpc>
              <a:spcPct val="90000"/>
            </a:lnSpc>
            <a:spcBef>
              <a:spcPct val="0"/>
            </a:spcBef>
            <a:spcAft>
              <a:spcPct val="35000"/>
            </a:spcAft>
          </a:pPr>
          <a:r>
            <a:rPr lang="en-US" sz="1600" kern="1200" dirty="0" smtClean="0">
              <a:ln w="3175" cmpd="sng"/>
              <a:hlinkClick xmlns:r="http://schemas.openxmlformats.org/officeDocument/2006/relationships" r:id="" action="ppaction://hlinkfile"/>
            </a:rPr>
            <a:t>Intervention</a:t>
          </a:r>
          <a:endParaRPr lang="en-US" sz="1600" kern="1200" dirty="0">
            <a:ln w="3175" cmpd="sng"/>
          </a:endParaRPr>
        </a:p>
      </dsp:txBody>
      <dsp:txXfrm>
        <a:off x="2822453" y="2141295"/>
        <a:ext cx="1132130" cy="1132130"/>
      </dsp:txXfrm>
    </dsp:sp>
    <dsp:sp modelId="{82CBBDFB-5DEE-394A-96D9-4438808928EB}">
      <dsp:nvSpPr>
        <dsp:cNvPr id="0" name=""/>
        <dsp:cNvSpPr/>
      </dsp:nvSpPr>
      <dsp:spPr>
        <a:xfrm rot="12900000">
          <a:off x="1558638" y="1627331"/>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ADBF1-9248-664D-BCB0-BB0CEA26B46B}">
      <dsp:nvSpPr>
        <dsp:cNvPr id="0" name=""/>
        <dsp:cNvSpPr/>
      </dsp:nvSpPr>
      <dsp:spPr>
        <a:xfrm>
          <a:off x="909037"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Brief social skill lessons</a:t>
          </a:r>
          <a:endParaRPr lang="en-US" sz="2300" kern="1200" dirty="0"/>
        </a:p>
      </dsp:txBody>
      <dsp:txXfrm>
        <a:off x="944676" y="930955"/>
        <a:ext cx="1449743" cy="1145538"/>
      </dsp:txXfrm>
    </dsp:sp>
    <dsp:sp modelId="{51BDA229-6D6F-D647-B9B9-1FA89BAFF3B2}">
      <dsp:nvSpPr>
        <dsp:cNvPr id="0" name=""/>
        <dsp:cNvSpPr/>
      </dsp:nvSpPr>
      <dsp:spPr>
        <a:xfrm rot="16200000">
          <a:off x="2775242" y="994007"/>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D869E-7645-D645-8C23-B8034C46A1AC}">
      <dsp:nvSpPr>
        <dsp:cNvPr id="0" name=""/>
        <dsp:cNvSpPr/>
      </dsp:nvSpPr>
      <dsp:spPr>
        <a:xfrm>
          <a:off x="2628007" y="47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Prompting procedure</a:t>
          </a:r>
          <a:endParaRPr lang="en-US" sz="2300" kern="1200" dirty="0"/>
        </a:p>
      </dsp:txBody>
      <dsp:txXfrm>
        <a:off x="2663646" y="36115"/>
        <a:ext cx="1449743" cy="1145538"/>
      </dsp:txXfrm>
    </dsp:sp>
    <dsp:sp modelId="{083B5CE8-51A7-F24C-B8AD-E957D683533F}">
      <dsp:nvSpPr>
        <dsp:cNvPr id="0" name=""/>
        <dsp:cNvSpPr/>
      </dsp:nvSpPr>
      <dsp:spPr>
        <a:xfrm rot="19500000">
          <a:off x="3991847" y="1627331"/>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04F49-69CC-C446-8CB1-BF622B89C338}">
      <dsp:nvSpPr>
        <dsp:cNvPr id="0" name=""/>
        <dsp:cNvSpPr/>
      </dsp:nvSpPr>
      <dsp:spPr>
        <a:xfrm>
          <a:off x="4346978"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Fading procedure</a:t>
          </a:r>
          <a:endParaRPr lang="en-US" sz="2300" kern="1200" dirty="0"/>
        </a:p>
      </dsp:txBody>
      <dsp:txXfrm>
        <a:off x="4382617" y="930955"/>
        <a:ext cx="1449743" cy="114553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4183E-4EE1-6C48-B3F1-8C35CD8A6158}"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C972B-6C24-C441-BB4C-B48A3465FC10}" type="slidenum">
              <a:rPr lang="en-US" smtClean="0"/>
              <a:t>‹#›</a:t>
            </a:fld>
            <a:endParaRPr lang="en-US"/>
          </a:p>
        </p:txBody>
      </p:sp>
    </p:spTree>
    <p:extLst>
      <p:ext uri="{BB962C8B-B14F-4D97-AF65-F5344CB8AC3E}">
        <p14:creationId xmlns:p14="http://schemas.microsoft.com/office/powerpoint/2010/main" val="662473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5E0ED-BCA8-2549-A700-136D19AABCF4}" type="slidenum">
              <a:rPr lang="en-US" smtClean="0"/>
              <a:t>5</a:t>
            </a:fld>
            <a:endParaRPr lang="en-US"/>
          </a:p>
        </p:txBody>
      </p:sp>
    </p:spTree>
    <p:extLst>
      <p:ext uri="{BB962C8B-B14F-4D97-AF65-F5344CB8AC3E}">
        <p14:creationId xmlns:p14="http://schemas.microsoft.com/office/powerpoint/2010/main" val="87615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E36636D-D922-432D-A958-524484B5923D}" type="datetimeFigureOut">
              <a:rPr lang="en-US" smtClean="0"/>
              <a:pPr/>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E36636D-D922-432D-A958-524484B5923D}" type="datetimeFigureOut">
              <a:rPr lang="en-US" smtClean="0"/>
              <a:pPr/>
              <a:t>12/1/16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 Id="rId3" Type="http://schemas.openxmlformats.org/officeDocument/2006/relationships/hyperlink" Target="mailto:klansey@email.arizon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67796"/>
            <a:ext cx="7342188" cy="2105230"/>
          </a:xfrm>
        </p:spPr>
        <p:txBody>
          <a:bodyPr>
            <a:noAutofit/>
          </a:bodyPr>
          <a:lstStyle/>
          <a:p>
            <a:r>
              <a:rPr lang="en-US" sz="4000" dirty="0" smtClean="0"/>
              <a:t>SMILE: Social Skills Intervention for Students with ASD and EBD</a:t>
            </a:r>
            <a:endParaRPr lang="en-US" sz="4000" dirty="0"/>
          </a:p>
        </p:txBody>
      </p:sp>
      <p:sp>
        <p:nvSpPr>
          <p:cNvPr id="3" name="Subtitle 2"/>
          <p:cNvSpPr>
            <a:spLocks noGrp="1"/>
          </p:cNvSpPr>
          <p:nvPr>
            <p:ph type="subTitle" idx="1"/>
          </p:nvPr>
        </p:nvSpPr>
        <p:spPr/>
        <p:txBody>
          <a:bodyPr>
            <a:normAutofit/>
          </a:bodyPr>
          <a:lstStyle/>
          <a:p>
            <a:r>
              <a:rPr lang="en-US" dirty="0" smtClean="0"/>
              <a:t>By Rebecca </a:t>
            </a:r>
            <a:r>
              <a:rPr lang="en-US" dirty="0" err="1" smtClean="0"/>
              <a:t>Hartzell</a:t>
            </a:r>
            <a:r>
              <a:rPr lang="en-US" dirty="0" smtClean="0"/>
              <a:t> </a:t>
            </a:r>
          </a:p>
          <a:p>
            <a:r>
              <a:rPr lang="en-US" dirty="0" smtClean="0"/>
              <a:t>&amp; Kirsten Lansey</a:t>
            </a:r>
            <a:endParaRPr lang="en-US" dirty="0"/>
          </a:p>
        </p:txBody>
      </p:sp>
    </p:spTree>
    <p:extLst>
      <p:ext uri="{BB962C8B-B14F-4D97-AF65-F5344CB8AC3E}">
        <p14:creationId xmlns:p14="http://schemas.microsoft.com/office/powerpoint/2010/main" val="119976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Layla</a:t>
            </a:r>
            <a:endParaRPr lang="en-US" sz="6000" dirty="0"/>
          </a:p>
        </p:txBody>
      </p:sp>
      <p:sp>
        <p:nvSpPr>
          <p:cNvPr id="4" name="Content Placeholder 3"/>
          <p:cNvSpPr>
            <a:spLocks noGrp="1"/>
          </p:cNvSpPr>
          <p:nvPr>
            <p:ph sz="half" idx="1"/>
          </p:nvPr>
        </p:nvSpPr>
        <p:spPr>
          <a:xfrm>
            <a:off x="1243859" y="2409302"/>
            <a:ext cx="2684116" cy="3666061"/>
          </a:xfrm>
        </p:spPr>
        <p:txBody>
          <a:bodyPr>
            <a:normAutofit/>
          </a:bodyPr>
          <a:lstStyle/>
          <a:p>
            <a:r>
              <a:rPr lang="en-US" dirty="0"/>
              <a:t>8</a:t>
            </a:r>
            <a:r>
              <a:rPr lang="en-US" baseline="30000" dirty="0"/>
              <a:t>th</a:t>
            </a:r>
            <a:r>
              <a:rPr lang="en-US" dirty="0"/>
              <a:t> </a:t>
            </a:r>
            <a:r>
              <a:rPr lang="en-US" dirty="0" smtClean="0"/>
              <a:t>grade</a:t>
            </a:r>
          </a:p>
          <a:p>
            <a:r>
              <a:rPr lang="en-US" dirty="0" smtClean="0"/>
              <a:t>Caucasian</a:t>
            </a:r>
            <a:endParaRPr lang="en-US" dirty="0"/>
          </a:p>
          <a:p>
            <a:r>
              <a:rPr lang="en-US" dirty="0"/>
              <a:t>ASD</a:t>
            </a:r>
          </a:p>
          <a:p>
            <a:r>
              <a:rPr lang="en-US" dirty="0"/>
              <a:t>Withdrawn</a:t>
            </a:r>
          </a:p>
          <a:p>
            <a:r>
              <a:rPr lang="en-US" dirty="0"/>
              <a:t>Black hoodie </a:t>
            </a:r>
          </a:p>
          <a:p>
            <a:r>
              <a:rPr lang="en-US" dirty="0"/>
              <a:t>Isolated</a:t>
            </a:r>
          </a:p>
        </p:txBody>
      </p:sp>
      <p:graphicFrame>
        <p:nvGraphicFramePr>
          <p:cNvPr id="5" name="Content Placeholder 7"/>
          <p:cNvGraphicFramePr>
            <a:graphicFrameLocks/>
          </p:cNvGraphicFramePr>
          <p:nvPr>
            <p:extLst>
              <p:ext uri="{D42A27DB-BD31-4B8C-83A1-F6EECF244321}">
                <p14:modId xmlns:p14="http://schemas.microsoft.com/office/powerpoint/2010/main" val="4179256527"/>
              </p:ext>
            </p:extLst>
          </p:nvPr>
        </p:nvGraphicFramePr>
        <p:xfrm>
          <a:off x="4732232" y="1872915"/>
          <a:ext cx="3225192" cy="4013446"/>
        </p:xfrm>
        <a:graphic>
          <a:graphicData uri="http://schemas.openxmlformats.org/drawingml/2006/table">
            <a:tbl>
              <a:tblPr firstRow="1" bandRow="1">
                <a:tableStyleId>{6E25E649-3F16-4E02-A733-19D2CDBF48F0}</a:tableStyleId>
              </a:tblPr>
              <a:tblGrid>
                <a:gridCol w="1075064"/>
                <a:gridCol w="1145221"/>
                <a:gridCol w="1004907"/>
              </a:tblGrid>
              <a:tr h="99467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105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66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596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Thomas</a:t>
            </a:r>
            <a:endParaRPr lang="en-US" sz="6000" dirty="0"/>
          </a:p>
        </p:txBody>
      </p:sp>
      <p:sp>
        <p:nvSpPr>
          <p:cNvPr id="4" name="Content Placeholder 3"/>
          <p:cNvSpPr>
            <a:spLocks noGrp="1"/>
          </p:cNvSpPr>
          <p:nvPr>
            <p:ph sz="half" idx="1"/>
          </p:nvPr>
        </p:nvSpPr>
        <p:spPr>
          <a:xfrm>
            <a:off x="900113" y="2288098"/>
            <a:ext cx="3566158" cy="3901753"/>
          </a:xfrm>
        </p:spPr>
        <p:txBody>
          <a:bodyPr>
            <a:normAutofit/>
          </a:bodyPr>
          <a:lstStyle/>
          <a:p>
            <a:r>
              <a:rPr lang="en-US" dirty="0" smtClean="0"/>
              <a:t>8</a:t>
            </a:r>
            <a:r>
              <a:rPr lang="en-US" baseline="30000" dirty="0" smtClean="0"/>
              <a:t>th</a:t>
            </a:r>
            <a:r>
              <a:rPr lang="en-US" dirty="0" smtClean="0"/>
              <a:t> grade</a:t>
            </a:r>
          </a:p>
          <a:p>
            <a:r>
              <a:rPr lang="en-US" dirty="0" smtClean="0"/>
              <a:t>African American</a:t>
            </a:r>
          </a:p>
          <a:p>
            <a:r>
              <a:rPr lang="en-US" dirty="0" smtClean="0"/>
              <a:t>Spends only half of day in general education classroom</a:t>
            </a:r>
          </a:p>
          <a:p>
            <a:r>
              <a:rPr lang="en-US" dirty="0" smtClean="0"/>
              <a:t>Inappropriate with peers</a:t>
            </a:r>
          </a:p>
          <a:p>
            <a:r>
              <a:rPr lang="en-US" dirty="0" smtClean="0"/>
              <a:t>Impulsivity</a:t>
            </a: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2781787014"/>
              </p:ext>
            </p:extLst>
          </p:nvPr>
        </p:nvGraphicFramePr>
        <p:xfrm>
          <a:off x="5020283" y="1868463"/>
          <a:ext cx="3225192" cy="4044086"/>
        </p:xfrm>
        <a:graphic>
          <a:graphicData uri="http://schemas.openxmlformats.org/drawingml/2006/table">
            <a:tbl>
              <a:tblPr firstRow="1" bandRow="1">
                <a:tableStyleId>{6E25E649-3F16-4E02-A733-19D2CDBF48F0}</a:tableStyleId>
              </a:tblPr>
              <a:tblGrid>
                <a:gridCol w="1075064"/>
                <a:gridCol w="1145221"/>
                <a:gridCol w="1004907"/>
              </a:tblGrid>
              <a:tr h="102531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dk1"/>
                          </a:solidFill>
                        </a:rPr>
                        <a:t>78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160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631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Kade</a:t>
            </a:r>
            <a:endParaRPr lang="en-US" sz="6000" dirty="0"/>
          </a:p>
        </p:txBody>
      </p:sp>
      <p:sp>
        <p:nvSpPr>
          <p:cNvPr id="4" name="Content Placeholder 3"/>
          <p:cNvSpPr>
            <a:spLocks noGrp="1"/>
          </p:cNvSpPr>
          <p:nvPr>
            <p:ph sz="half" idx="1"/>
          </p:nvPr>
        </p:nvSpPr>
        <p:spPr>
          <a:xfrm>
            <a:off x="995086" y="2147888"/>
            <a:ext cx="3340251" cy="3927475"/>
          </a:xfrm>
        </p:spPr>
        <p:txBody>
          <a:bodyPr>
            <a:normAutofit/>
          </a:bodyPr>
          <a:lstStyle/>
          <a:p>
            <a:r>
              <a:rPr lang="en-US" dirty="0"/>
              <a:t>8</a:t>
            </a:r>
            <a:r>
              <a:rPr lang="en-US" baseline="30000" dirty="0"/>
              <a:t>th</a:t>
            </a:r>
            <a:r>
              <a:rPr lang="en-US" dirty="0"/>
              <a:t> </a:t>
            </a:r>
            <a:r>
              <a:rPr lang="en-US" dirty="0" smtClean="0"/>
              <a:t>grade</a:t>
            </a:r>
          </a:p>
          <a:p>
            <a:r>
              <a:rPr lang="en-US" dirty="0" smtClean="0"/>
              <a:t>Asian</a:t>
            </a:r>
            <a:endParaRPr lang="en-US" dirty="0"/>
          </a:p>
          <a:p>
            <a:r>
              <a:rPr lang="en-US" dirty="0"/>
              <a:t>ASD</a:t>
            </a:r>
          </a:p>
          <a:p>
            <a:r>
              <a:rPr lang="en-US" dirty="0"/>
              <a:t>One class in general education setting</a:t>
            </a:r>
          </a:p>
          <a:p>
            <a:r>
              <a:rPr lang="en-US" dirty="0"/>
              <a:t>Withdrawn</a:t>
            </a:r>
          </a:p>
          <a:p>
            <a:r>
              <a:rPr lang="en-US" dirty="0"/>
              <a:t>Avoids social interaction</a:t>
            </a:r>
          </a:p>
        </p:txBody>
      </p:sp>
      <p:graphicFrame>
        <p:nvGraphicFramePr>
          <p:cNvPr id="5" name="Content Placeholder 7"/>
          <p:cNvGraphicFramePr>
            <a:graphicFrameLocks/>
          </p:cNvGraphicFramePr>
          <p:nvPr>
            <p:extLst>
              <p:ext uri="{D42A27DB-BD31-4B8C-83A1-F6EECF244321}">
                <p14:modId xmlns:p14="http://schemas.microsoft.com/office/powerpoint/2010/main" val="583051072"/>
              </p:ext>
            </p:extLst>
          </p:nvPr>
        </p:nvGraphicFramePr>
        <p:xfrm>
          <a:off x="4867416" y="1899571"/>
          <a:ext cx="3225192" cy="4104637"/>
        </p:xfrm>
        <a:graphic>
          <a:graphicData uri="http://schemas.openxmlformats.org/drawingml/2006/table">
            <a:tbl>
              <a:tblPr firstRow="1" bandRow="1">
                <a:tableStyleId>{6E25E649-3F16-4E02-A733-19D2CDBF48F0}</a:tableStyleId>
              </a:tblPr>
              <a:tblGrid>
                <a:gridCol w="1075064"/>
                <a:gridCol w="1145221"/>
                <a:gridCol w="1004907"/>
              </a:tblGrid>
              <a:tr h="1085869">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12</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736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677527" y="2643617"/>
            <a:ext cx="3287035" cy="2632627"/>
          </a:xfrm>
        </p:spPr>
        <p:txBody>
          <a:bodyPr>
            <a:normAutofit lnSpcReduction="10000"/>
          </a:bodyPr>
          <a:lstStyle/>
          <a:p>
            <a:r>
              <a:rPr lang="en-US" dirty="0" smtClean="0"/>
              <a:t>Lunchroom</a:t>
            </a:r>
          </a:p>
          <a:p>
            <a:r>
              <a:rPr lang="en-US" dirty="0"/>
              <a:t>Track</a:t>
            </a:r>
          </a:p>
          <a:p>
            <a:r>
              <a:rPr lang="en-US" dirty="0" smtClean="0"/>
              <a:t>Courtyard</a:t>
            </a:r>
          </a:p>
          <a:p>
            <a:r>
              <a:rPr lang="en-US" dirty="0" smtClean="0"/>
              <a:t>Basketball </a:t>
            </a:r>
            <a:r>
              <a:rPr lang="en-US" dirty="0"/>
              <a:t>Court </a:t>
            </a:r>
            <a:r>
              <a:rPr lang="en-US" dirty="0" smtClean="0"/>
              <a:t>/ Field</a:t>
            </a:r>
            <a:endParaRPr lang="en-US" dirty="0"/>
          </a:p>
          <a:p>
            <a:endParaRPr lang="en-US" dirty="0"/>
          </a:p>
        </p:txBody>
      </p:sp>
      <p:pic>
        <p:nvPicPr>
          <p:cNvPr id="4" name="Picture 3" descr="Shaler-Elementary-School-cafete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25" y="2238353"/>
            <a:ext cx="2231136" cy="1673352"/>
          </a:xfrm>
          <a:prstGeom prst="rect">
            <a:avLst/>
          </a:prstGeom>
          <a:ln w="12700" cmpd="sng">
            <a:solidFill>
              <a:schemeClr val="bg2"/>
            </a:solidFill>
          </a:ln>
        </p:spPr>
      </p:pic>
      <p:pic>
        <p:nvPicPr>
          <p:cNvPr id="5" name="Picture 4" descr="dorman_t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725" y="4054067"/>
            <a:ext cx="2231136" cy="1673352"/>
          </a:xfrm>
          <a:prstGeom prst="rect">
            <a:avLst/>
          </a:prstGeom>
          <a:ln w="12700" cmpd="sng">
            <a:solidFill>
              <a:schemeClr val="bg2"/>
            </a:solidFill>
          </a:ln>
        </p:spPr>
      </p:pic>
      <p:pic>
        <p:nvPicPr>
          <p:cNvPr id="6" name="Picture 5" descr="Redwood-Courtyar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253" y="2238353"/>
            <a:ext cx="2240280" cy="1673352"/>
          </a:xfrm>
          <a:prstGeom prst="rect">
            <a:avLst/>
          </a:prstGeom>
          <a:ln w="12700" cmpd="sng">
            <a:solidFill>
              <a:schemeClr val="bg2"/>
            </a:solidFill>
          </a:ln>
        </p:spPr>
      </p:pic>
      <p:pic>
        <p:nvPicPr>
          <p:cNvPr id="9" name="Picture 8" descr="38-basketball.jpg"/>
          <p:cNvPicPr>
            <a:picLocks noChangeAspect="1"/>
          </p:cNvPicPr>
          <p:nvPr/>
        </p:nvPicPr>
        <p:blipFill rotWithShape="1">
          <a:blip r:embed="rId5" cstate="print">
            <a:extLst>
              <a:ext uri="{28A0092B-C50C-407E-A947-70E740481C1C}">
                <a14:useLocalDpi xmlns:a14="http://schemas.microsoft.com/office/drawing/2010/main" val="0"/>
              </a:ext>
            </a:extLst>
          </a:blip>
          <a:srcRect r="9481"/>
          <a:stretch/>
        </p:blipFill>
        <p:spPr>
          <a:xfrm>
            <a:off x="6221253" y="4054067"/>
            <a:ext cx="2240280" cy="1645554"/>
          </a:xfrm>
          <a:prstGeom prst="rect">
            <a:avLst/>
          </a:prstGeom>
          <a:ln w="12700" cmpd="sng">
            <a:solidFill>
              <a:schemeClr val="bg2"/>
            </a:solidFill>
          </a:ln>
        </p:spPr>
      </p:pic>
    </p:spTree>
    <p:extLst>
      <p:ext uri="{BB962C8B-B14F-4D97-AF65-F5344CB8AC3E}">
        <p14:creationId xmlns:p14="http://schemas.microsoft.com/office/powerpoint/2010/main" val="115973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a:t>
            </a:r>
            <a:endParaRPr lang="en-US" dirty="0"/>
          </a:p>
        </p:txBody>
      </p:sp>
      <p:sp>
        <p:nvSpPr>
          <p:cNvPr id="3" name="Content Placeholder 2"/>
          <p:cNvSpPr>
            <a:spLocks noGrp="1"/>
          </p:cNvSpPr>
          <p:nvPr>
            <p:ph idx="1"/>
          </p:nvPr>
        </p:nvSpPr>
        <p:spPr>
          <a:xfrm>
            <a:off x="536824" y="1964105"/>
            <a:ext cx="7564626" cy="4101416"/>
          </a:xfrm>
        </p:spPr>
        <p:txBody>
          <a:bodyPr>
            <a:normAutofit lnSpcReduction="10000"/>
          </a:bodyPr>
          <a:lstStyle/>
          <a:p>
            <a:pPr>
              <a:lnSpc>
                <a:spcPct val="150000"/>
              </a:lnSpc>
            </a:pPr>
            <a:r>
              <a:rPr lang="en-US" dirty="0" smtClean="0"/>
              <a:t>Appropriate Social Engagement</a:t>
            </a:r>
          </a:p>
          <a:p>
            <a:pPr lvl="1">
              <a:lnSpc>
                <a:spcPct val="150000"/>
              </a:lnSpc>
            </a:pPr>
            <a:r>
              <a:rPr lang="en-US" dirty="0" smtClean="0"/>
              <a:t>Verbal interaction</a:t>
            </a:r>
          </a:p>
          <a:p>
            <a:pPr lvl="1">
              <a:lnSpc>
                <a:spcPct val="150000"/>
              </a:lnSpc>
            </a:pPr>
            <a:r>
              <a:rPr lang="en-US" dirty="0" smtClean="0"/>
              <a:t>Listening to peer</a:t>
            </a:r>
          </a:p>
          <a:p>
            <a:pPr lvl="1">
              <a:lnSpc>
                <a:spcPct val="150000"/>
              </a:lnSpc>
            </a:pPr>
            <a:r>
              <a:rPr lang="en-US" dirty="0" smtClean="0"/>
              <a:t>Facing peer / eye contact</a:t>
            </a:r>
          </a:p>
          <a:p>
            <a:pPr lvl="1">
              <a:lnSpc>
                <a:spcPct val="150000"/>
              </a:lnSpc>
            </a:pPr>
            <a:r>
              <a:rPr lang="en-US" dirty="0" smtClean="0"/>
              <a:t>Leaning into peer</a:t>
            </a:r>
          </a:p>
          <a:p>
            <a:pPr lvl="1">
              <a:lnSpc>
                <a:spcPct val="150000"/>
              </a:lnSpc>
            </a:pPr>
            <a:r>
              <a:rPr lang="en-US" dirty="0" smtClean="0"/>
              <a:t>Nodding, smiling, laughing</a:t>
            </a:r>
          </a:p>
          <a:p>
            <a:pPr lvl="1">
              <a:lnSpc>
                <a:spcPct val="150000"/>
              </a:lnSpc>
            </a:pPr>
            <a:r>
              <a:rPr lang="en-US" dirty="0" smtClean="0"/>
              <a:t>With typically developing peers</a:t>
            </a:r>
            <a:endParaRPr lang="en-US" dirty="0"/>
          </a:p>
        </p:txBody>
      </p:sp>
      <p:pic>
        <p:nvPicPr>
          <p:cNvPr id="5" name="Picture 4" descr="20131107__08dcalunw_500.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t="7957"/>
          <a:stretch/>
        </p:blipFill>
        <p:spPr>
          <a:xfrm>
            <a:off x="4856400" y="2880688"/>
            <a:ext cx="3554377" cy="2218118"/>
          </a:xfrm>
          <a:prstGeom prst="rect">
            <a:avLst/>
          </a:prstGeom>
          <a:ln w="12700" cmpd="sng">
            <a:solidFill>
              <a:schemeClr val="bg2"/>
            </a:solidFill>
          </a:ln>
        </p:spPr>
      </p:pic>
    </p:spTree>
    <p:extLst>
      <p:ext uri="{BB962C8B-B14F-4D97-AF65-F5344CB8AC3E}">
        <p14:creationId xmlns:p14="http://schemas.microsoft.com/office/powerpoint/2010/main" val="137202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a:t>
            </a:r>
            <a:endParaRPr lang="en-US" dirty="0"/>
          </a:p>
        </p:txBody>
      </p:sp>
      <p:sp>
        <p:nvSpPr>
          <p:cNvPr id="3" name="Content Placeholder 2"/>
          <p:cNvSpPr>
            <a:spLocks noGrp="1"/>
          </p:cNvSpPr>
          <p:nvPr>
            <p:ph idx="1"/>
          </p:nvPr>
        </p:nvSpPr>
        <p:spPr>
          <a:xfrm>
            <a:off x="720130" y="1898635"/>
            <a:ext cx="7525346" cy="4166886"/>
          </a:xfrm>
        </p:spPr>
        <p:txBody>
          <a:bodyPr/>
          <a:lstStyle/>
          <a:p>
            <a:pPr>
              <a:lnSpc>
                <a:spcPct val="150000"/>
              </a:lnSpc>
            </a:pPr>
            <a:r>
              <a:rPr lang="en-US" dirty="0" smtClean="0"/>
              <a:t>SMILE Intervention</a:t>
            </a:r>
          </a:p>
          <a:p>
            <a:pPr lvl="1">
              <a:lnSpc>
                <a:spcPct val="150000"/>
              </a:lnSpc>
            </a:pPr>
            <a:r>
              <a:rPr lang="en-US" dirty="0"/>
              <a:t>Adult-mediated in personal “check-ins” with </a:t>
            </a:r>
            <a:r>
              <a:rPr lang="en-US" dirty="0" smtClean="0"/>
              <a:t>participants /peers</a:t>
            </a:r>
            <a:endParaRPr lang="en-US" dirty="0"/>
          </a:p>
          <a:p>
            <a:pPr lvl="1">
              <a:lnSpc>
                <a:spcPct val="150000"/>
              </a:lnSpc>
            </a:pPr>
            <a:r>
              <a:rPr lang="en-US" dirty="0" smtClean="0"/>
              <a:t>Student Specific</a:t>
            </a:r>
          </a:p>
          <a:p>
            <a:pPr lvl="1">
              <a:lnSpc>
                <a:spcPct val="150000"/>
              </a:lnSpc>
            </a:pPr>
            <a:r>
              <a:rPr lang="en-US" dirty="0" smtClean="0"/>
              <a:t>Peer Prompting</a:t>
            </a:r>
          </a:p>
        </p:txBody>
      </p:sp>
      <p:pic>
        <p:nvPicPr>
          <p:cNvPr id="4" name="Picture 3" descr="school-lunch.png"/>
          <p:cNvPicPr>
            <a:picLocks noChangeAspect="1"/>
          </p:cNvPicPr>
          <p:nvPr/>
        </p:nvPicPr>
        <p:blipFill rotWithShape="1">
          <a:blip r:embed="rId2">
            <a:extLst>
              <a:ext uri="{28A0092B-C50C-407E-A947-70E740481C1C}">
                <a14:useLocalDpi xmlns:a14="http://schemas.microsoft.com/office/drawing/2010/main" val="0"/>
              </a:ext>
            </a:extLst>
          </a:blip>
          <a:srcRect t="7992" b="6204"/>
          <a:stretch/>
        </p:blipFill>
        <p:spPr>
          <a:xfrm>
            <a:off x="4504078" y="3571293"/>
            <a:ext cx="3409153" cy="2310912"/>
          </a:xfrm>
          <a:prstGeom prst="rect">
            <a:avLst/>
          </a:prstGeom>
          <a:ln w="12700" cmpd="sng">
            <a:solidFill>
              <a:schemeClr val="bg2"/>
            </a:solidFill>
          </a:ln>
        </p:spPr>
      </p:pic>
    </p:spTree>
    <p:extLst>
      <p:ext uri="{BB962C8B-B14F-4D97-AF65-F5344CB8AC3E}">
        <p14:creationId xmlns:p14="http://schemas.microsoft.com/office/powerpoint/2010/main" val="25574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Adult-Mediated “Check-ins”</a:t>
            </a:r>
            <a:endParaRPr lang="en-US" dirty="0"/>
          </a:p>
        </p:txBody>
      </p:sp>
      <p:sp>
        <p:nvSpPr>
          <p:cNvPr id="3" name="Content Placeholder 2"/>
          <p:cNvSpPr>
            <a:spLocks noGrp="1"/>
          </p:cNvSpPr>
          <p:nvPr>
            <p:ph idx="1"/>
          </p:nvPr>
        </p:nvSpPr>
        <p:spPr>
          <a:xfrm>
            <a:off x="4715561" y="2399119"/>
            <a:ext cx="3786635" cy="3760971"/>
          </a:xfrm>
        </p:spPr>
        <p:txBody>
          <a:bodyPr/>
          <a:lstStyle/>
          <a:p>
            <a:r>
              <a:rPr lang="en-US" dirty="0" smtClean="0"/>
              <a:t>1-2 weekly</a:t>
            </a:r>
          </a:p>
          <a:p>
            <a:r>
              <a:rPr lang="en-US" dirty="0" smtClean="0"/>
              <a:t>Individual</a:t>
            </a:r>
          </a:p>
          <a:p>
            <a:r>
              <a:rPr lang="en-US" dirty="0" smtClean="0"/>
              <a:t>Participants / Peers</a:t>
            </a:r>
          </a:p>
          <a:p>
            <a:r>
              <a:rPr lang="en-US" dirty="0" smtClean="0"/>
              <a:t>Troubleshoot problems </a:t>
            </a:r>
          </a:p>
          <a:p>
            <a:r>
              <a:rPr lang="en-US" dirty="0"/>
              <a:t>M</a:t>
            </a:r>
            <a:r>
              <a:rPr lang="en-US" dirty="0" smtClean="0"/>
              <a:t>ake goals</a:t>
            </a:r>
            <a:endParaRPr lang="en-US" dirty="0"/>
          </a:p>
        </p:txBody>
      </p:sp>
      <p:pic>
        <p:nvPicPr>
          <p:cNvPr id="5" name="Picture 4" descr="4b6d13b4a750e3f9458b8cdb1b306b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65" y="2202707"/>
            <a:ext cx="2646833" cy="3656219"/>
          </a:xfrm>
          <a:prstGeom prst="rect">
            <a:avLst/>
          </a:prstGeom>
        </p:spPr>
      </p:pic>
    </p:spTree>
    <p:extLst>
      <p:ext uri="{BB962C8B-B14F-4D97-AF65-F5344CB8AC3E}">
        <p14:creationId xmlns:p14="http://schemas.microsoft.com/office/powerpoint/2010/main" val="201408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Specific</a:t>
            </a:r>
            <a:endParaRPr lang="en-US" dirty="0"/>
          </a:p>
        </p:txBody>
      </p:sp>
      <p:sp>
        <p:nvSpPr>
          <p:cNvPr id="3" name="Content Placeholder 2"/>
          <p:cNvSpPr>
            <a:spLocks noGrp="1"/>
          </p:cNvSpPr>
          <p:nvPr>
            <p:ph idx="1"/>
          </p:nvPr>
        </p:nvSpPr>
        <p:spPr>
          <a:xfrm>
            <a:off x="772502" y="2029575"/>
            <a:ext cx="7685739" cy="4035946"/>
          </a:xfrm>
        </p:spPr>
        <p:txBody>
          <a:bodyPr/>
          <a:lstStyle/>
          <a:p>
            <a:r>
              <a:rPr lang="en-US" dirty="0" smtClean="0"/>
              <a:t>Each participant had different goals</a:t>
            </a:r>
          </a:p>
          <a:p>
            <a:r>
              <a:rPr lang="en-US" dirty="0" smtClean="0"/>
              <a:t>Peers prompted students based on current interactions</a:t>
            </a:r>
            <a:endParaRPr lang="en-US" dirty="0"/>
          </a:p>
        </p:txBody>
      </p:sp>
      <p:pic>
        <p:nvPicPr>
          <p:cNvPr id="4" name="Picture 3" descr="cafeteria-620x3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116" y="3522281"/>
            <a:ext cx="3858439" cy="2333733"/>
          </a:xfrm>
          <a:prstGeom prst="rect">
            <a:avLst/>
          </a:prstGeom>
          <a:ln w="12700" cmpd="sng">
            <a:solidFill>
              <a:srgbClr val="7C8F97"/>
            </a:solidFill>
          </a:ln>
        </p:spPr>
      </p:pic>
    </p:spTree>
    <p:extLst>
      <p:ext uri="{BB962C8B-B14F-4D97-AF65-F5344CB8AC3E}">
        <p14:creationId xmlns:p14="http://schemas.microsoft.com/office/powerpoint/2010/main" val="323942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Prompting</a:t>
            </a:r>
            <a:endParaRPr lang="en-US" dirty="0"/>
          </a:p>
        </p:txBody>
      </p:sp>
      <p:sp>
        <p:nvSpPr>
          <p:cNvPr id="3" name="Content Placeholder 2"/>
          <p:cNvSpPr>
            <a:spLocks noGrp="1"/>
          </p:cNvSpPr>
          <p:nvPr>
            <p:ph idx="1"/>
          </p:nvPr>
        </p:nvSpPr>
        <p:spPr>
          <a:xfrm>
            <a:off x="900112" y="2029575"/>
            <a:ext cx="7345363" cy="4035946"/>
          </a:xfrm>
        </p:spPr>
        <p:txBody>
          <a:bodyPr/>
          <a:lstStyle/>
          <a:p>
            <a:r>
              <a:rPr lang="en-US" dirty="0" smtClean="0"/>
              <a:t>1 Prompt each minute</a:t>
            </a:r>
          </a:p>
          <a:p>
            <a:r>
              <a:rPr lang="en-US" dirty="0" smtClean="0"/>
              <a:t>Students wore </a:t>
            </a:r>
            <a:r>
              <a:rPr lang="en-US" dirty="0" err="1" smtClean="0"/>
              <a:t>MotivAider</a:t>
            </a:r>
            <a:r>
              <a:rPr lang="en-US" dirty="0" smtClean="0"/>
              <a:t> to remind each minute</a:t>
            </a:r>
          </a:p>
        </p:txBody>
      </p:sp>
      <p:pic>
        <p:nvPicPr>
          <p:cNvPr id="4" name="Picture 3" descr="motivaider-in-h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431" y="3435203"/>
            <a:ext cx="2538659" cy="2538659"/>
          </a:xfrm>
          <a:prstGeom prst="rect">
            <a:avLst/>
          </a:prstGeom>
          <a:ln w="12700" cmpd="sng">
            <a:solidFill>
              <a:schemeClr val="bg2"/>
            </a:solidFill>
          </a:ln>
        </p:spPr>
      </p:pic>
    </p:spTree>
    <p:extLst>
      <p:ext uri="{BB962C8B-B14F-4D97-AF65-F5344CB8AC3E}">
        <p14:creationId xmlns:p14="http://schemas.microsoft.com/office/powerpoint/2010/main" val="237139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a:xfrm>
            <a:off x="900112" y="2199799"/>
            <a:ext cx="7345363" cy="3865722"/>
          </a:xfrm>
        </p:spPr>
        <p:txBody>
          <a:bodyPr/>
          <a:lstStyle/>
          <a:p>
            <a:pPr marL="0" indent="0" algn="ctr">
              <a:buNone/>
            </a:pPr>
            <a:r>
              <a:rPr lang="en-US" dirty="0" smtClean="0"/>
              <a:t>Peers received one movie ticket each week for participation in peer prompting</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965" y="3651827"/>
            <a:ext cx="4038600" cy="2019300"/>
          </a:xfrm>
          <a:prstGeom prst="rect">
            <a:avLst/>
          </a:prstGeom>
        </p:spPr>
      </p:pic>
    </p:spTree>
    <p:extLst>
      <p:ext uri="{BB962C8B-B14F-4D97-AF65-F5344CB8AC3E}">
        <p14:creationId xmlns:p14="http://schemas.microsoft.com/office/powerpoint/2010/main" val="12674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a:t>p</a:t>
            </a:r>
            <a:r>
              <a:rPr lang="en-US" dirty="0" smtClean="0"/>
              <a:t>roblem…</a:t>
            </a:r>
            <a:endParaRPr lang="en-US" dirty="0"/>
          </a:p>
        </p:txBody>
      </p:sp>
      <p:pic>
        <p:nvPicPr>
          <p:cNvPr id="6" name="Content Placeholder 5" descr="SMILE photo.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694" b="6041"/>
          <a:stretch/>
        </p:blipFill>
        <p:spPr>
          <a:xfrm>
            <a:off x="900113" y="2067536"/>
            <a:ext cx="7332221" cy="3850967"/>
          </a:xfrm>
          <a:ln w="12700" cmpd="sng">
            <a:solidFill>
              <a:schemeClr val="bg2"/>
            </a:solidFill>
          </a:ln>
        </p:spPr>
      </p:pic>
    </p:spTree>
    <p:extLst>
      <p:ext uri="{BB962C8B-B14F-4D97-AF65-F5344CB8AC3E}">
        <p14:creationId xmlns:p14="http://schemas.microsoft.com/office/powerpoint/2010/main" val="19819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3000" b="1" dirty="0" smtClean="0"/>
              <a:t>Design</a:t>
            </a:r>
            <a:endParaRPr lang="en-US" sz="3000" b="1" dirty="0"/>
          </a:p>
        </p:txBody>
      </p:sp>
      <p:sp>
        <p:nvSpPr>
          <p:cNvPr id="6" name="Content Placeholder 5"/>
          <p:cNvSpPr>
            <a:spLocks noGrp="1"/>
          </p:cNvSpPr>
          <p:nvPr>
            <p:ph sz="half" idx="2"/>
          </p:nvPr>
        </p:nvSpPr>
        <p:spPr>
          <a:xfrm>
            <a:off x="632301" y="2697371"/>
            <a:ext cx="3566160" cy="3377992"/>
          </a:xfrm>
        </p:spPr>
        <p:txBody>
          <a:bodyPr>
            <a:normAutofit/>
          </a:bodyPr>
          <a:lstStyle/>
          <a:p>
            <a:r>
              <a:rPr lang="en-US" sz="2200" dirty="0" smtClean="0"/>
              <a:t>Multiple probe design</a:t>
            </a:r>
          </a:p>
          <a:p>
            <a:r>
              <a:rPr lang="en-US" sz="2200" dirty="0" smtClean="0"/>
              <a:t>Phases</a:t>
            </a:r>
          </a:p>
          <a:p>
            <a:pPr lvl="1"/>
            <a:r>
              <a:rPr lang="en-US" sz="2200" dirty="0" smtClean="0"/>
              <a:t>Baseline – ABC data</a:t>
            </a:r>
          </a:p>
          <a:p>
            <a:pPr lvl="1"/>
            <a:r>
              <a:rPr lang="en-US" sz="2200" dirty="0" smtClean="0"/>
              <a:t>Intervention</a:t>
            </a:r>
          </a:p>
          <a:p>
            <a:pPr lvl="1"/>
            <a:r>
              <a:rPr lang="en-US" sz="2200" dirty="0" smtClean="0"/>
              <a:t>Maintenance</a:t>
            </a:r>
            <a:endParaRPr lang="en-US" sz="2200" dirty="0"/>
          </a:p>
        </p:txBody>
      </p:sp>
      <p:sp>
        <p:nvSpPr>
          <p:cNvPr id="7" name="Text Placeholder 6"/>
          <p:cNvSpPr>
            <a:spLocks noGrp="1"/>
          </p:cNvSpPr>
          <p:nvPr>
            <p:ph type="body" sz="quarter" idx="3"/>
          </p:nvPr>
        </p:nvSpPr>
        <p:spPr/>
        <p:txBody>
          <a:bodyPr/>
          <a:lstStyle/>
          <a:p>
            <a:pPr algn="ctr"/>
            <a:r>
              <a:rPr lang="en-US" sz="3000" b="1" dirty="0" smtClean="0"/>
              <a:t>Data Collection</a:t>
            </a:r>
            <a:endParaRPr lang="en-US" sz="3000" b="1" dirty="0"/>
          </a:p>
        </p:txBody>
      </p:sp>
      <p:sp>
        <p:nvSpPr>
          <p:cNvPr id="8" name="Content Placeholder 7"/>
          <p:cNvSpPr>
            <a:spLocks noGrp="1"/>
          </p:cNvSpPr>
          <p:nvPr>
            <p:ph sz="quarter" idx="4"/>
          </p:nvPr>
        </p:nvSpPr>
        <p:spPr>
          <a:xfrm>
            <a:off x="4945539" y="2697371"/>
            <a:ext cx="3566160" cy="3377992"/>
          </a:xfrm>
        </p:spPr>
        <p:txBody>
          <a:bodyPr>
            <a:normAutofit/>
          </a:bodyPr>
          <a:lstStyle/>
          <a:p>
            <a:r>
              <a:rPr lang="en-US" sz="2200" dirty="0" smtClean="0"/>
              <a:t>20 minute sessions</a:t>
            </a:r>
          </a:p>
          <a:p>
            <a:r>
              <a:rPr lang="en-US" sz="2200" dirty="0" smtClean="0"/>
              <a:t>15-second momentary time sampling </a:t>
            </a:r>
            <a:endParaRPr lang="en-US" sz="2200" dirty="0"/>
          </a:p>
          <a:p>
            <a:r>
              <a:rPr lang="en-US" sz="2200" dirty="0"/>
              <a:t>S</a:t>
            </a:r>
            <a:r>
              <a:rPr lang="en-US" sz="2200" dirty="0" smtClean="0"/>
              <a:t>ocial engagement</a:t>
            </a:r>
            <a:endParaRPr lang="en-US" sz="2200" dirty="0"/>
          </a:p>
        </p:txBody>
      </p:sp>
      <p:sp>
        <p:nvSpPr>
          <p:cNvPr id="9" name="Title 1"/>
          <p:cNvSpPr>
            <a:spLocks noGrp="1"/>
          </p:cNvSpPr>
          <p:nvPr>
            <p:ph type="title"/>
          </p:nvPr>
        </p:nvSpPr>
        <p:spPr>
          <a:xfrm>
            <a:off x="900113" y="244158"/>
            <a:ext cx="7345362" cy="1339850"/>
          </a:xfrm>
        </p:spPr>
        <p:txBody>
          <a:bodyPr/>
          <a:lstStyle/>
          <a:p>
            <a:r>
              <a:rPr lang="en-US" dirty="0" smtClean="0"/>
              <a:t>Method</a:t>
            </a:r>
            <a:endParaRPr lang="en-US" dirty="0"/>
          </a:p>
        </p:txBody>
      </p:sp>
    </p:spTree>
    <p:extLst>
      <p:ext uri="{BB962C8B-B14F-4D97-AF65-F5344CB8AC3E}">
        <p14:creationId xmlns:p14="http://schemas.microsoft.com/office/powerpoint/2010/main" val="275982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225" y="502772"/>
            <a:ext cx="3008313" cy="914400"/>
          </a:xfrm>
        </p:spPr>
        <p:txBody>
          <a:bodyPr>
            <a:normAutofit/>
          </a:bodyPr>
          <a:lstStyle/>
          <a:p>
            <a:pPr algn="ctr"/>
            <a:r>
              <a:rPr lang="en-US" sz="4800" dirty="0"/>
              <a:t>Results</a:t>
            </a:r>
          </a:p>
        </p:txBody>
      </p:sp>
      <p:pic>
        <p:nvPicPr>
          <p:cNvPr id="10" name="Picture 9" descr="JPEG 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2388" y="244157"/>
            <a:ext cx="2405840" cy="6433799"/>
          </a:xfrm>
          <a:prstGeom prst="rect">
            <a:avLst/>
          </a:prstGeom>
        </p:spPr>
      </p:pic>
    </p:spTree>
    <p:extLst>
      <p:ext uri="{BB962C8B-B14F-4D97-AF65-F5344CB8AC3E}">
        <p14:creationId xmlns:p14="http://schemas.microsoft.com/office/powerpoint/2010/main" val="20007250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108144"/>
              </p:ext>
            </p:extLst>
          </p:nvPr>
        </p:nvGraphicFramePr>
        <p:xfrm>
          <a:off x="1524000" y="1881480"/>
          <a:ext cx="6096000" cy="407924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pPr algn="ctr"/>
                      <a:r>
                        <a:rPr lang="en-US" dirty="0" smtClean="0"/>
                        <a:t>Student</a:t>
                      </a:r>
                      <a:endParaRPr lang="en-US" dirty="0"/>
                    </a:p>
                  </a:txBody>
                  <a:tcPr/>
                </a:tc>
                <a:tc>
                  <a:txBody>
                    <a:bodyPr/>
                    <a:lstStyle/>
                    <a:p>
                      <a:pPr algn="ctr"/>
                      <a:r>
                        <a:rPr lang="en-US" dirty="0" smtClean="0"/>
                        <a:t>Phase</a:t>
                      </a:r>
                      <a:endParaRPr lang="en-US" dirty="0"/>
                    </a:p>
                  </a:txBody>
                  <a:tcPr/>
                </a:tc>
                <a:tc>
                  <a:txBody>
                    <a:bodyPr/>
                    <a:lstStyle/>
                    <a:p>
                      <a:pPr algn="ctr"/>
                      <a:r>
                        <a:rPr lang="en-US" dirty="0" smtClean="0"/>
                        <a:t>Engagement </a:t>
                      </a:r>
                      <a:endParaRPr lang="en-US" dirty="0"/>
                    </a:p>
                  </a:txBody>
                  <a:tcPr/>
                </a:tc>
                <a:tc>
                  <a:txBody>
                    <a:bodyPr/>
                    <a:lstStyle/>
                    <a:p>
                      <a:pPr algn="ctr"/>
                      <a:r>
                        <a:rPr lang="en-US" dirty="0" smtClean="0"/>
                        <a:t>Range</a:t>
                      </a:r>
                      <a:endParaRPr lang="en-US" dirty="0"/>
                    </a:p>
                  </a:txBody>
                  <a:tcPr/>
                </a:tc>
              </a:tr>
              <a:tr h="370840">
                <a:tc rowSpan="2">
                  <a:txBody>
                    <a:bodyPr/>
                    <a:lstStyle/>
                    <a:p>
                      <a:pPr algn="ctr"/>
                      <a:r>
                        <a:rPr lang="en-US" dirty="0" smtClean="0"/>
                        <a:t>Nathan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64</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28-93</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Jonathan</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4.38</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8.3-18.0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77.1</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58-92</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Layla</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78.3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61-100</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Thomas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53-86</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Kade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8.2</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6-18</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tc>
                <a:tc>
                  <a:txBody>
                    <a:bodyPr/>
                    <a:lstStyle/>
                    <a:p>
                      <a:pPr algn="ctr"/>
                      <a:r>
                        <a:rPr lang="en-US" dirty="0" smtClean="0"/>
                        <a:t>51.8</a:t>
                      </a:r>
                      <a:endParaRPr lang="en-US" dirty="0"/>
                    </a:p>
                  </a:txBody>
                  <a:tcPr/>
                </a:tc>
                <a:tc>
                  <a:txBody>
                    <a:bodyPr/>
                    <a:lstStyle/>
                    <a:p>
                      <a:pPr algn="ctr"/>
                      <a:r>
                        <a:rPr lang="en-US" dirty="0" smtClean="0"/>
                        <a:t>25-67</a:t>
                      </a:r>
                      <a:endParaRPr lang="en-US" dirty="0"/>
                    </a:p>
                  </a:txBody>
                  <a:tcPr/>
                </a:tc>
              </a:tr>
            </a:tbl>
          </a:graphicData>
        </a:graphic>
      </p:graphicFrame>
      <p:sp>
        <p:nvSpPr>
          <p:cNvPr id="5" name="Title 4"/>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4667262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a:xfrm>
            <a:off x="900113" y="1990293"/>
            <a:ext cx="7345362" cy="4075228"/>
          </a:xfrm>
        </p:spPr>
        <p:txBody>
          <a:bodyPr>
            <a:normAutofit lnSpcReduction="10000"/>
          </a:bodyPr>
          <a:lstStyle/>
          <a:p>
            <a:r>
              <a:rPr lang="en-US" dirty="0" smtClean="0"/>
              <a:t>Across Participants</a:t>
            </a:r>
          </a:p>
          <a:p>
            <a:r>
              <a:rPr lang="en-US" dirty="0" smtClean="0"/>
              <a:t>Across Settings</a:t>
            </a:r>
          </a:p>
          <a:p>
            <a:pPr lvl="1"/>
            <a:r>
              <a:rPr lang="en-US" dirty="0" smtClean="0"/>
              <a:t>Movie Theater</a:t>
            </a:r>
          </a:p>
          <a:p>
            <a:pPr lvl="1"/>
            <a:r>
              <a:rPr lang="en-US" dirty="0" smtClean="0"/>
              <a:t>Friend’s House (horseback riding)</a:t>
            </a:r>
          </a:p>
          <a:p>
            <a:pPr lvl="1"/>
            <a:r>
              <a:rPr lang="en-US" dirty="0" smtClean="0"/>
              <a:t>Skate Park</a:t>
            </a:r>
          </a:p>
          <a:p>
            <a:r>
              <a:rPr lang="en-US" dirty="0" smtClean="0"/>
              <a:t>Across Social Behaviors</a:t>
            </a:r>
          </a:p>
          <a:p>
            <a:pPr lvl="1"/>
            <a:r>
              <a:rPr lang="en-US" dirty="0" smtClean="0"/>
              <a:t>Twitter</a:t>
            </a:r>
          </a:p>
          <a:p>
            <a:pPr lvl="1"/>
            <a:r>
              <a:rPr lang="en-US" dirty="0" err="1" smtClean="0"/>
              <a:t>Instagram</a:t>
            </a:r>
            <a:endParaRPr lang="en-US" dirty="0" smtClean="0"/>
          </a:p>
          <a:p>
            <a:pPr lvl="1"/>
            <a:r>
              <a:rPr lang="en-US" dirty="0" smtClean="0"/>
              <a:t>Texting</a:t>
            </a:r>
          </a:p>
        </p:txBody>
      </p:sp>
    </p:spTree>
    <p:extLst>
      <p:ext uri="{BB962C8B-B14F-4D97-AF65-F5344CB8AC3E}">
        <p14:creationId xmlns:p14="http://schemas.microsoft.com/office/powerpoint/2010/main" val="32595977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713916"/>
              </p:ext>
            </p:extLst>
          </p:nvPr>
        </p:nvGraphicFramePr>
        <p:xfrm>
          <a:off x="1589465" y="2383106"/>
          <a:ext cx="6161740" cy="3234229"/>
        </p:xfrm>
        <a:graphic>
          <a:graphicData uri="http://schemas.openxmlformats.org/drawingml/2006/table">
            <a:tbl>
              <a:tblPr firstRow="1" bandRow="1">
                <a:tableStyleId>{5C22544A-7EE6-4342-B048-85BDC9FD1C3A}</a:tableStyleId>
              </a:tblPr>
              <a:tblGrid>
                <a:gridCol w="2849391"/>
                <a:gridCol w="1733377"/>
                <a:gridCol w="1578972"/>
              </a:tblGrid>
              <a:tr h="829964">
                <a:tc>
                  <a:txBody>
                    <a:bodyPr/>
                    <a:lstStyle/>
                    <a:p>
                      <a:pPr algn="ctr"/>
                      <a:r>
                        <a:rPr lang="en-US" dirty="0" smtClean="0"/>
                        <a:t>Participants</a:t>
                      </a:r>
                      <a:endParaRPr lang="en-US" dirty="0"/>
                    </a:p>
                  </a:txBody>
                  <a:tcPr/>
                </a:tc>
                <a:tc>
                  <a:txBody>
                    <a:bodyPr/>
                    <a:lstStyle/>
                    <a:p>
                      <a:pPr algn="ctr"/>
                      <a:r>
                        <a:rPr lang="en-US" dirty="0" smtClean="0"/>
                        <a:t>Treatment Integrity</a:t>
                      </a:r>
                      <a:endParaRPr lang="en-US" dirty="0"/>
                    </a:p>
                  </a:txBody>
                  <a:tcPr/>
                </a:tc>
                <a:tc>
                  <a:txBody>
                    <a:bodyPr/>
                    <a:lstStyle/>
                    <a:p>
                      <a:pPr algn="ctr"/>
                      <a:r>
                        <a:rPr lang="en-US" dirty="0" smtClean="0"/>
                        <a:t>IOA</a:t>
                      </a:r>
                      <a:endParaRPr lang="en-US" dirty="0"/>
                    </a:p>
                  </a:txBody>
                  <a:tcPr/>
                </a:tc>
              </a:tr>
              <a:tr h="480853">
                <a:tc>
                  <a:txBody>
                    <a:bodyPr/>
                    <a:lstStyle/>
                    <a:p>
                      <a:pPr algn="ctr"/>
                      <a:r>
                        <a:rPr lang="en-US" dirty="0" smtClean="0"/>
                        <a:t>Nathan</a:t>
                      </a:r>
                      <a:endParaRPr lang="en-US" dirty="0"/>
                    </a:p>
                  </a:txBody>
                  <a:tcPr/>
                </a:tc>
                <a:tc>
                  <a:txBody>
                    <a:bodyPr/>
                    <a:lstStyle/>
                    <a:p>
                      <a:pPr algn="ctr"/>
                      <a:r>
                        <a:rPr lang="en-US" dirty="0" smtClean="0"/>
                        <a:t>76.67</a:t>
                      </a:r>
                      <a:endParaRPr lang="en-US" dirty="0"/>
                    </a:p>
                  </a:txBody>
                  <a:tcPr/>
                </a:tc>
                <a:tc>
                  <a:txBody>
                    <a:bodyPr/>
                    <a:lstStyle/>
                    <a:p>
                      <a:pPr algn="ctr"/>
                      <a:r>
                        <a:rPr lang="en-US" dirty="0" smtClean="0"/>
                        <a:t>96.71</a:t>
                      </a:r>
                      <a:endParaRPr lang="en-US" dirty="0"/>
                    </a:p>
                  </a:txBody>
                  <a:tcPr/>
                </a:tc>
              </a:tr>
              <a:tr h="480853">
                <a:tc>
                  <a:txBody>
                    <a:bodyPr/>
                    <a:lstStyle/>
                    <a:p>
                      <a:pPr algn="ctr"/>
                      <a:r>
                        <a:rPr lang="en-US" dirty="0" smtClean="0"/>
                        <a:t>Jonathan</a:t>
                      </a:r>
                      <a:endParaRPr lang="en-US" dirty="0"/>
                    </a:p>
                  </a:txBody>
                  <a:tcPr/>
                </a:tc>
                <a:tc>
                  <a:txBody>
                    <a:bodyPr/>
                    <a:lstStyle/>
                    <a:p>
                      <a:pPr algn="ctr"/>
                      <a:r>
                        <a:rPr lang="en-US" dirty="0" smtClean="0"/>
                        <a:t>80.1</a:t>
                      </a:r>
                      <a:endParaRPr lang="en-US" dirty="0"/>
                    </a:p>
                  </a:txBody>
                  <a:tcPr/>
                </a:tc>
                <a:tc>
                  <a:txBody>
                    <a:bodyPr/>
                    <a:lstStyle/>
                    <a:p>
                      <a:pPr algn="ctr"/>
                      <a:r>
                        <a:rPr lang="en-US" dirty="0" smtClean="0"/>
                        <a:t>92.88</a:t>
                      </a:r>
                      <a:endParaRPr lang="en-US" dirty="0"/>
                    </a:p>
                  </a:txBody>
                  <a:tcPr/>
                </a:tc>
              </a:tr>
              <a:tr h="480853">
                <a:tc>
                  <a:txBody>
                    <a:bodyPr/>
                    <a:lstStyle/>
                    <a:p>
                      <a:pPr algn="ctr"/>
                      <a:r>
                        <a:rPr lang="en-US" dirty="0" err="1" smtClean="0"/>
                        <a:t>Layla</a:t>
                      </a:r>
                      <a:endParaRPr lang="en-US" dirty="0"/>
                    </a:p>
                  </a:txBody>
                  <a:tcPr/>
                </a:tc>
                <a:tc>
                  <a:txBody>
                    <a:bodyPr/>
                    <a:lstStyle/>
                    <a:p>
                      <a:pPr algn="ctr"/>
                      <a:r>
                        <a:rPr lang="en-US" dirty="0" smtClean="0"/>
                        <a:t>88.63</a:t>
                      </a:r>
                      <a:endParaRPr lang="en-US" dirty="0"/>
                    </a:p>
                  </a:txBody>
                  <a:tcPr/>
                </a:tc>
                <a:tc>
                  <a:txBody>
                    <a:bodyPr/>
                    <a:lstStyle/>
                    <a:p>
                      <a:pPr algn="ctr"/>
                      <a:r>
                        <a:rPr lang="en-US" dirty="0" smtClean="0"/>
                        <a:t>95.5</a:t>
                      </a:r>
                      <a:endParaRPr lang="en-US" dirty="0"/>
                    </a:p>
                  </a:txBody>
                  <a:tcPr/>
                </a:tc>
              </a:tr>
              <a:tr h="480853">
                <a:tc>
                  <a:txBody>
                    <a:bodyPr/>
                    <a:lstStyle/>
                    <a:p>
                      <a:pPr algn="ctr"/>
                      <a:r>
                        <a:rPr lang="en-US" dirty="0" smtClean="0"/>
                        <a:t>Thomas</a:t>
                      </a:r>
                      <a:endParaRPr lang="en-US" dirty="0"/>
                    </a:p>
                  </a:txBody>
                  <a:tcPr/>
                </a:tc>
                <a:tc>
                  <a:txBody>
                    <a:bodyPr/>
                    <a:lstStyle/>
                    <a:p>
                      <a:pPr algn="ctr"/>
                      <a:r>
                        <a:rPr lang="en-US" dirty="0" smtClean="0"/>
                        <a:t>69.17</a:t>
                      </a:r>
                      <a:endParaRPr lang="en-US" dirty="0"/>
                    </a:p>
                  </a:txBody>
                  <a:tcPr/>
                </a:tc>
                <a:tc>
                  <a:txBody>
                    <a:bodyPr/>
                    <a:lstStyle/>
                    <a:p>
                      <a:pPr algn="ctr"/>
                      <a:r>
                        <a:rPr lang="en-US" dirty="0" smtClean="0"/>
                        <a:t>99.2</a:t>
                      </a:r>
                      <a:endParaRPr lang="en-US" dirty="0"/>
                    </a:p>
                  </a:txBody>
                  <a:tcPr/>
                </a:tc>
              </a:tr>
              <a:tr h="480853">
                <a:tc>
                  <a:txBody>
                    <a:bodyPr/>
                    <a:lstStyle/>
                    <a:p>
                      <a:pPr algn="ctr"/>
                      <a:r>
                        <a:rPr lang="en-US" dirty="0" err="1" smtClean="0"/>
                        <a:t>Kade</a:t>
                      </a:r>
                      <a:endParaRPr lang="en-US" dirty="0"/>
                    </a:p>
                  </a:txBody>
                  <a:tcPr/>
                </a:tc>
                <a:tc>
                  <a:txBody>
                    <a:bodyPr/>
                    <a:lstStyle/>
                    <a:p>
                      <a:pPr algn="ctr"/>
                      <a:r>
                        <a:rPr lang="en-US" dirty="0" smtClean="0"/>
                        <a:t>76.2</a:t>
                      </a:r>
                      <a:endParaRPr lang="en-US" dirty="0"/>
                    </a:p>
                  </a:txBody>
                  <a:tcPr/>
                </a:tc>
                <a:tc>
                  <a:txBody>
                    <a:bodyPr/>
                    <a:lstStyle/>
                    <a:p>
                      <a:pPr algn="ctr"/>
                      <a:r>
                        <a:rPr lang="en-US" dirty="0" smtClean="0"/>
                        <a:t>94</a:t>
                      </a:r>
                      <a:endParaRPr lang="en-US" dirty="0"/>
                    </a:p>
                  </a:txBody>
                  <a:tcPr/>
                </a:tc>
              </a:tr>
            </a:tbl>
          </a:graphicData>
        </a:graphic>
      </p:graphicFrame>
    </p:spTree>
    <p:extLst>
      <p:ext uri="{BB962C8B-B14F-4D97-AF65-F5344CB8AC3E}">
        <p14:creationId xmlns:p14="http://schemas.microsoft.com/office/powerpoint/2010/main" val="279044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Interviews: Peers</a:t>
            </a:r>
            <a:endParaRPr lang="en-US" dirty="0"/>
          </a:p>
        </p:txBody>
      </p:sp>
      <p:sp>
        <p:nvSpPr>
          <p:cNvPr id="3" name="Content Placeholder 2"/>
          <p:cNvSpPr>
            <a:spLocks noGrp="1"/>
          </p:cNvSpPr>
          <p:nvPr>
            <p:ph idx="1"/>
          </p:nvPr>
        </p:nvSpPr>
        <p:spPr>
          <a:xfrm>
            <a:off x="445171" y="1846260"/>
            <a:ext cx="8301121" cy="4465065"/>
          </a:xfrm>
        </p:spPr>
        <p:txBody>
          <a:bodyPr>
            <a:normAutofit fontScale="85000" lnSpcReduction="10000"/>
          </a:bodyPr>
          <a:lstStyle/>
          <a:p>
            <a:r>
              <a:rPr lang="en-US" dirty="0" smtClean="0"/>
              <a:t>“It </a:t>
            </a:r>
            <a:r>
              <a:rPr lang="en-US" dirty="0"/>
              <a:t>helps my social </a:t>
            </a:r>
            <a:r>
              <a:rPr lang="en-US" dirty="0" smtClean="0"/>
              <a:t>skills”</a:t>
            </a:r>
          </a:p>
          <a:p>
            <a:r>
              <a:rPr lang="en-US" dirty="0" smtClean="0"/>
              <a:t>“Gives </a:t>
            </a:r>
            <a:r>
              <a:rPr lang="en-US" dirty="0"/>
              <a:t>you that experience when you go out and get a </a:t>
            </a:r>
            <a:r>
              <a:rPr lang="en-US" dirty="0" smtClean="0"/>
              <a:t>job, </a:t>
            </a:r>
            <a:r>
              <a:rPr lang="en-US" dirty="0"/>
              <a:t>and be able to talk to people</a:t>
            </a:r>
            <a:r>
              <a:rPr lang="en-US" dirty="0" smtClean="0"/>
              <a:t>.” </a:t>
            </a:r>
          </a:p>
          <a:p>
            <a:r>
              <a:rPr lang="en-US" dirty="0" smtClean="0"/>
              <a:t>“Are </a:t>
            </a:r>
            <a:r>
              <a:rPr lang="en-US" dirty="0"/>
              <a:t>you doing it next year? It was pretty fun</a:t>
            </a:r>
            <a:r>
              <a:rPr lang="en-US" dirty="0" smtClean="0"/>
              <a:t>.”</a:t>
            </a:r>
            <a:endParaRPr lang="en-US" dirty="0"/>
          </a:p>
          <a:p>
            <a:r>
              <a:rPr lang="en-US" dirty="0" smtClean="0"/>
              <a:t>“I </a:t>
            </a:r>
            <a:r>
              <a:rPr lang="en-US" dirty="0"/>
              <a:t>was looking forward to helping out these kids become more social and better friends with other people and actually give them the </a:t>
            </a:r>
            <a:r>
              <a:rPr lang="en-US" dirty="0" smtClean="0"/>
              <a:t>opportunity.”</a:t>
            </a:r>
          </a:p>
          <a:p>
            <a:r>
              <a:rPr lang="en-US" dirty="0" smtClean="0"/>
              <a:t>“It’s </a:t>
            </a:r>
            <a:r>
              <a:rPr lang="en-US" dirty="0"/>
              <a:t>not like there was a demand that we had </a:t>
            </a:r>
            <a:r>
              <a:rPr lang="en-US" dirty="0" smtClean="0"/>
              <a:t>to, it’s </a:t>
            </a:r>
            <a:r>
              <a:rPr lang="en-US" dirty="0"/>
              <a:t>not like we were forced to, it’s that we chose to give our time to be with them</a:t>
            </a:r>
            <a:r>
              <a:rPr lang="en-US" dirty="0" smtClean="0"/>
              <a:t>.”</a:t>
            </a:r>
          </a:p>
          <a:p>
            <a:r>
              <a:rPr lang="en-US" dirty="0" smtClean="0"/>
              <a:t>“And </a:t>
            </a:r>
            <a:r>
              <a:rPr lang="en-US" dirty="0"/>
              <a:t>it wasn’t that hard either, all we had to do was sit by them and talk to them</a:t>
            </a:r>
            <a:r>
              <a:rPr lang="en-US" dirty="0" smtClean="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522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Interviews: Peers</a:t>
            </a:r>
            <a:endParaRPr lang="en-US" dirty="0"/>
          </a:p>
        </p:txBody>
      </p:sp>
      <p:sp>
        <p:nvSpPr>
          <p:cNvPr id="3" name="Content Placeholder 2"/>
          <p:cNvSpPr>
            <a:spLocks noGrp="1"/>
          </p:cNvSpPr>
          <p:nvPr>
            <p:ph idx="1"/>
          </p:nvPr>
        </p:nvSpPr>
        <p:spPr>
          <a:xfrm>
            <a:off x="471357" y="1885541"/>
            <a:ext cx="8235655" cy="4399596"/>
          </a:xfrm>
        </p:spPr>
        <p:txBody>
          <a:bodyPr>
            <a:normAutofit fontScale="92500"/>
          </a:bodyPr>
          <a:lstStyle/>
          <a:p>
            <a:r>
              <a:rPr lang="en-US" sz="2200" dirty="0"/>
              <a:t>“We weren’t, like giving up anything because our friends were already sitting there so it’s just like adding two more people to our group.” </a:t>
            </a:r>
          </a:p>
          <a:p>
            <a:r>
              <a:rPr lang="en-US" sz="2200" dirty="0"/>
              <a:t>“I got a new friend out of it.” </a:t>
            </a:r>
          </a:p>
          <a:p>
            <a:r>
              <a:rPr lang="en-US" sz="2200" dirty="0"/>
              <a:t>“I mean a lot of people are great, but there are some teachers that I have a hard time with, they are so negative. If we were a lot more, like positive energy, I feel like it would be easier for them. They would feel more welcomed.” </a:t>
            </a:r>
          </a:p>
          <a:p>
            <a:r>
              <a:rPr lang="en-US" sz="2200" dirty="0"/>
              <a:t>“Right now, school is not a welcoming place for him.” </a:t>
            </a:r>
          </a:p>
          <a:p>
            <a:r>
              <a:rPr lang="en-US" sz="2200" dirty="0"/>
              <a:t>“I liked that I got to see (student) open up, and now he makes jokes in class. Like he laughs and stuff, he’s involved now.”</a:t>
            </a:r>
          </a:p>
          <a:p>
            <a:endParaRPr lang="en-US" dirty="0"/>
          </a:p>
        </p:txBody>
      </p:sp>
    </p:spTree>
    <p:extLst>
      <p:ext uri="{BB962C8B-B14F-4D97-AF65-F5344CB8AC3E}">
        <p14:creationId xmlns:p14="http://schemas.microsoft.com/office/powerpoint/2010/main" val="28797779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Post Interviews: Participants</a:t>
            </a:r>
            <a:endParaRPr lang="en-US" sz="4600" dirty="0"/>
          </a:p>
        </p:txBody>
      </p:sp>
      <p:sp>
        <p:nvSpPr>
          <p:cNvPr id="3" name="Content Placeholder 2"/>
          <p:cNvSpPr>
            <a:spLocks noGrp="1"/>
          </p:cNvSpPr>
          <p:nvPr>
            <p:ph idx="1"/>
          </p:nvPr>
        </p:nvSpPr>
        <p:spPr>
          <a:xfrm>
            <a:off x="900112" y="2055763"/>
            <a:ext cx="7345363" cy="4019869"/>
          </a:xfrm>
        </p:spPr>
        <p:txBody>
          <a:bodyPr>
            <a:normAutofit/>
          </a:bodyPr>
          <a:lstStyle/>
          <a:p>
            <a:r>
              <a:rPr lang="en-US" sz="2200" dirty="0" smtClean="0"/>
              <a:t>“I like how I got to meet different people, and meet other people because of those people.”</a:t>
            </a:r>
          </a:p>
          <a:p>
            <a:r>
              <a:rPr lang="en-US" sz="2200" dirty="0" smtClean="0"/>
              <a:t>“I liked that I got to spend my lunch doing something else.”</a:t>
            </a:r>
          </a:p>
          <a:p>
            <a:r>
              <a:rPr lang="en-US" sz="2200" dirty="0" smtClean="0"/>
              <a:t>“I liked eating lunch in the cafeteria.”</a:t>
            </a:r>
          </a:p>
          <a:p>
            <a:r>
              <a:rPr lang="en-US" sz="2200" dirty="0" smtClean="0"/>
              <a:t>“I liked sitting with the boys. It was fun.” </a:t>
            </a:r>
          </a:p>
          <a:p>
            <a:r>
              <a:rPr lang="en-US" sz="2200" dirty="0" smtClean="0"/>
              <a:t>“I like it. </a:t>
            </a:r>
            <a:r>
              <a:rPr lang="en-US" sz="2200" dirty="0"/>
              <a:t>C</a:t>
            </a:r>
            <a:r>
              <a:rPr lang="en-US" sz="2200" dirty="0" smtClean="0"/>
              <a:t>ause I can actually express my ideas to someone.” </a:t>
            </a:r>
          </a:p>
          <a:p>
            <a:endParaRPr lang="en-US" dirty="0" smtClean="0"/>
          </a:p>
          <a:p>
            <a:endParaRPr lang="en-US" dirty="0" smtClean="0"/>
          </a:p>
          <a:p>
            <a:endParaRPr lang="en-US" dirty="0"/>
          </a:p>
        </p:txBody>
      </p:sp>
    </p:spTree>
    <p:extLst>
      <p:ext uri="{BB962C8B-B14F-4D97-AF65-F5344CB8AC3E}">
        <p14:creationId xmlns:p14="http://schemas.microsoft.com/office/powerpoint/2010/main" val="322992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Post Interviews: Participants</a:t>
            </a:r>
            <a:endParaRPr lang="en-US" sz="4600" dirty="0"/>
          </a:p>
        </p:txBody>
      </p:sp>
      <p:sp>
        <p:nvSpPr>
          <p:cNvPr id="3" name="Content Placeholder 2"/>
          <p:cNvSpPr>
            <a:spLocks noGrp="1"/>
          </p:cNvSpPr>
          <p:nvPr>
            <p:ph idx="1"/>
          </p:nvPr>
        </p:nvSpPr>
        <p:spPr/>
        <p:txBody>
          <a:bodyPr>
            <a:normAutofit fontScale="85000" lnSpcReduction="10000"/>
          </a:bodyPr>
          <a:lstStyle/>
          <a:p>
            <a:r>
              <a:rPr lang="en-US" dirty="0"/>
              <a:t>“I do like to branch out sometimes.”</a:t>
            </a:r>
          </a:p>
          <a:p>
            <a:r>
              <a:rPr lang="en-US" dirty="0"/>
              <a:t>“It was pretty nice, I could see all my friends.”</a:t>
            </a:r>
          </a:p>
          <a:p>
            <a:r>
              <a:rPr lang="en-US" dirty="0"/>
              <a:t>“Over here you could listen to music, and eat, and talk to your friends still, and play games like football, baseball, oh I hit a homerun!”</a:t>
            </a:r>
          </a:p>
          <a:p>
            <a:r>
              <a:rPr lang="en-US" dirty="0"/>
              <a:t>“I met a lot of people”</a:t>
            </a:r>
          </a:p>
          <a:p>
            <a:r>
              <a:rPr lang="en-US" dirty="0"/>
              <a:t>“I like to eat lunch with (peer mediators) because they were really nice.”</a:t>
            </a:r>
          </a:p>
          <a:p>
            <a:r>
              <a:rPr lang="en-US" dirty="0"/>
              <a:t>“It was worse. Because I didn’t have nobody to hang out with.”</a:t>
            </a:r>
          </a:p>
          <a:p>
            <a:endParaRPr lang="en-US" dirty="0"/>
          </a:p>
        </p:txBody>
      </p:sp>
    </p:spTree>
    <p:extLst>
      <p:ext uri="{BB962C8B-B14F-4D97-AF65-F5344CB8AC3E}">
        <p14:creationId xmlns:p14="http://schemas.microsoft.com/office/powerpoint/2010/main" val="14335132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900112" y="1872447"/>
            <a:ext cx="7345363" cy="4193074"/>
          </a:xfrm>
        </p:spPr>
        <p:txBody>
          <a:bodyPr/>
          <a:lstStyle/>
          <a:p>
            <a:r>
              <a:rPr lang="en-US" dirty="0" smtClean="0"/>
              <a:t>9 weeks of intervention</a:t>
            </a:r>
          </a:p>
          <a:p>
            <a:r>
              <a:rPr lang="en-US" dirty="0" smtClean="0"/>
              <a:t>Not all students were in general education setting</a:t>
            </a:r>
          </a:p>
          <a:p>
            <a:r>
              <a:rPr lang="en-US" dirty="0" smtClean="0"/>
              <a:t>Lack of generalization data</a:t>
            </a:r>
          </a:p>
          <a:p>
            <a:pPr marL="0" indent="0">
              <a:buNone/>
            </a:pPr>
            <a:endParaRPr lang="en-US" dirty="0" smtClean="0"/>
          </a:p>
        </p:txBody>
      </p:sp>
      <p:pic>
        <p:nvPicPr>
          <p:cNvPr id="5" name="Picture 4" descr="childrensocialsk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075" y="3820098"/>
            <a:ext cx="3368136" cy="2245423"/>
          </a:xfrm>
          <a:prstGeom prst="rect">
            <a:avLst/>
          </a:prstGeom>
          <a:ln w="12700" cmpd="sng">
            <a:solidFill>
              <a:schemeClr val="bg2"/>
            </a:solidFill>
          </a:ln>
        </p:spPr>
      </p:pic>
    </p:spTree>
    <p:extLst>
      <p:ext uri="{BB962C8B-B14F-4D97-AF65-F5344CB8AC3E}">
        <p14:creationId xmlns:p14="http://schemas.microsoft.com/office/powerpoint/2010/main" val="391189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all started five years ago…</a:t>
            </a:r>
          </a:p>
        </p:txBody>
      </p:sp>
      <p:pic>
        <p:nvPicPr>
          <p:cNvPr id="3" name="Content Placeholder 5" descr="Isaiah Lunch Kinder.jpg"/>
          <p:cNvPicPr>
            <a:picLocks noChangeAspect="1"/>
          </p:cNvPicPr>
          <p:nvPr/>
        </p:nvPicPr>
        <p:blipFill>
          <a:blip r:embed="rId2">
            <a:extLst>
              <a:ext uri="{28A0092B-C50C-407E-A947-70E740481C1C}">
                <a14:useLocalDpi xmlns:a14="http://schemas.microsoft.com/office/drawing/2010/main" val="0"/>
              </a:ext>
            </a:extLst>
          </a:blip>
          <a:srcRect t="14570" b="14570"/>
          <a:stretch>
            <a:fillRect/>
          </a:stretch>
        </p:blipFill>
        <p:spPr>
          <a:xfrm>
            <a:off x="900113" y="2028891"/>
            <a:ext cx="7450108" cy="4097272"/>
          </a:xfrm>
          <a:prstGeom prst="rect">
            <a:avLst/>
          </a:prstGeom>
          <a:ln w="12700" cmpd="sng">
            <a:solidFill>
              <a:schemeClr val="bg2"/>
            </a:solidFill>
          </a:ln>
        </p:spPr>
      </p:pic>
    </p:spTree>
    <p:extLst>
      <p:ext uri="{BB962C8B-B14F-4D97-AF65-F5344CB8AC3E}">
        <p14:creationId xmlns:p14="http://schemas.microsoft.com/office/powerpoint/2010/main" val="4009506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Structured lessons for participants</a:t>
            </a:r>
          </a:p>
          <a:p>
            <a:r>
              <a:rPr lang="en-US" dirty="0" smtClean="0"/>
              <a:t>Structured training for peer mediators</a:t>
            </a:r>
          </a:p>
          <a:p>
            <a:r>
              <a:rPr lang="en-US" dirty="0" smtClean="0"/>
              <a:t>Extended intervention period</a:t>
            </a:r>
          </a:p>
          <a:p>
            <a:r>
              <a:rPr lang="en-US" dirty="0" smtClean="0"/>
              <a:t>Generalization measurements</a:t>
            </a:r>
            <a:endParaRPr lang="en-US" dirty="0"/>
          </a:p>
        </p:txBody>
      </p:sp>
    </p:spTree>
    <p:extLst>
      <p:ext uri="{BB962C8B-B14F-4D97-AF65-F5344CB8AC3E}">
        <p14:creationId xmlns:p14="http://schemas.microsoft.com/office/powerpoint/2010/main" val="181487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Responses </a:t>
            </a:r>
            <a:endParaRPr lang="en-US" dirty="0"/>
          </a:p>
        </p:txBody>
      </p:sp>
      <p:sp>
        <p:nvSpPr>
          <p:cNvPr id="3" name="Content Placeholder 2"/>
          <p:cNvSpPr>
            <a:spLocks noGrp="1"/>
          </p:cNvSpPr>
          <p:nvPr>
            <p:ph idx="1"/>
          </p:nvPr>
        </p:nvSpPr>
        <p:spPr>
          <a:xfrm>
            <a:off x="523730" y="1859352"/>
            <a:ext cx="8091630" cy="4360313"/>
          </a:xfrm>
        </p:spPr>
        <p:txBody>
          <a:bodyPr>
            <a:normAutofit fontScale="92500" lnSpcReduction="20000"/>
          </a:bodyPr>
          <a:lstStyle/>
          <a:p>
            <a:r>
              <a:rPr lang="en-US" dirty="0"/>
              <a:t>I am [peer mediator’s] mom. I just wanted to let you know how much I loved your project! [Peer mediator] has changed as a child, as a friend, and as a student. She was so excited to see her </a:t>
            </a:r>
            <a:r>
              <a:rPr lang="en-US" dirty="0" smtClean="0"/>
              <a:t>when </a:t>
            </a:r>
            <a:r>
              <a:rPr lang="en-US" dirty="0"/>
              <a:t>she could. [Peer mediator] has said she wants to be a teacher for a long time, but this has really solidified that she wants to be a special education teacher. [Peer mediator] has told me that this little girl has really come out of her shell and she’s so proud of that</a:t>
            </a:r>
            <a:r>
              <a:rPr lang="en-US" dirty="0" smtClean="0"/>
              <a:t>.</a:t>
            </a:r>
            <a:endParaRPr lang="en-US" dirty="0"/>
          </a:p>
          <a:p>
            <a:r>
              <a:rPr lang="en-US" dirty="0"/>
              <a:t>I want to thank you for helping us, as parents, continue the growth of our daughters character away from home. This has not only had an affect on the student she got to hang out with, it also helped her grow into a more kind, well-rounded, accepting young woman. There is great strength in acceptance and nurturing this is beyond measure.</a:t>
            </a:r>
          </a:p>
          <a:p>
            <a:endParaRPr lang="en-US" dirty="0"/>
          </a:p>
        </p:txBody>
      </p:sp>
    </p:spTree>
    <p:extLst>
      <p:ext uri="{BB962C8B-B14F-4D97-AF65-F5344CB8AC3E}">
        <p14:creationId xmlns:p14="http://schemas.microsoft.com/office/powerpoint/2010/main" val="16893361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20172"/>
            <a:ext cx="7342188" cy="2327828"/>
          </a:xfrm>
        </p:spPr>
        <p:txBody>
          <a:bodyPr/>
          <a:lstStyle/>
          <a:p>
            <a:r>
              <a:rPr lang="en-US" dirty="0"/>
              <a:t/>
            </a:r>
            <a:br>
              <a:rPr lang="en-US" dirty="0"/>
            </a:br>
            <a:r>
              <a:rPr lang="en-US" dirty="0" smtClean="0"/>
              <a:t>Questions</a:t>
            </a:r>
            <a:endParaRPr lang="en-US" dirty="0"/>
          </a:p>
        </p:txBody>
      </p:sp>
      <p:pic>
        <p:nvPicPr>
          <p:cNvPr id="6" name="Picture 5" descr="abstract-question-mark-colorful-symbol-vector-1811672.jpg"/>
          <p:cNvPicPr>
            <a:picLocks noChangeAspect="1"/>
          </p:cNvPicPr>
          <p:nvPr/>
        </p:nvPicPr>
        <p:blipFill rotWithShape="1">
          <a:blip r:embed="rId2">
            <a:extLst>
              <a:ext uri="{28A0092B-C50C-407E-A947-70E740481C1C}">
                <a14:useLocalDpi xmlns:a14="http://schemas.microsoft.com/office/drawing/2010/main" val="0"/>
              </a:ext>
            </a:extLst>
          </a:blip>
          <a:srcRect l="12727" r="9932" b="8283"/>
          <a:stretch/>
        </p:blipFill>
        <p:spPr>
          <a:xfrm>
            <a:off x="3456617" y="3048000"/>
            <a:ext cx="2343693" cy="3056611"/>
          </a:xfrm>
          <a:prstGeom prst="rect">
            <a:avLst/>
          </a:prstGeom>
        </p:spPr>
      </p:pic>
      <p:sp>
        <p:nvSpPr>
          <p:cNvPr id="3" name="TextBox 2"/>
          <p:cNvSpPr txBox="1"/>
          <p:nvPr/>
        </p:nvSpPr>
        <p:spPr>
          <a:xfrm>
            <a:off x="2091657" y="720172"/>
            <a:ext cx="5378549" cy="646331"/>
          </a:xfrm>
          <a:prstGeom prst="rect">
            <a:avLst/>
          </a:prstGeom>
          <a:noFill/>
        </p:spPr>
        <p:txBody>
          <a:bodyPr wrap="square" rtlCol="0">
            <a:spAutoFit/>
          </a:bodyPr>
          <a:lstStyle/>
          <a:p>
            <a:r>
              <a:rPr lang="en-US" dirty="0" smtClean="0"/>
              <a:t>Kirsten </a:t>
            </a:r>
            <a:r>
              <a:rPr lang="en-US" dirty="0" err="1" smtClean="0"/>
              <a:t>Lansey</a:t>
            </a:r>
            <a:r>
              <a:rPr lang="en-US" dirty="0" smtClean="0"/>
              <a:t>- </a:t>
            </a:r>
            <a:r>
              <a:rPr lang="en-US" dirty="0" smtClean="0">
                <a:hlinkClick r:id="rId3"/>
              </a:rPr>
              <a:t>klansey@email.arizona.edu</a:t>
            </a:r>
            <a:endParaRPr lang="en-US" dirty="0" smtClean="0"/>
          </a:p>
          <a:p>
            <a:r>
              <a:rPr lang="en-US" dirty="0" smtClean="0"/>
              <a:t>Rebecca </a:t>
            </a:r>
            <a:r>
              <a:rPr lang="en-US" dirty="0" err="1" smtClean="0"/>
              <a:t>Hartzell-hartzell@email.arizona.edu</a:t>
            </a:r>
            <a:endParaRPr lang="en-US" dirty="0"/>
          </a:p>
        </p:txBody>
      </p:sp>
    </p:spTree>
    <p:extLst>
      <p:ext uri="{BB962C8B-B14F-4D97-AF65-F5344CB8AC3E}">
        <p14:creationId xmlns:p14="http://schemas.microsoft.com/office/powerpoint/2010/main" val="2962575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Social Skills</a:t>
            </a:r>
            <a:endParaRPr lang="en-US" dirty="0"/>
          </a:p>
        </p:txBody>
      </p:sp>
      <p:sp>
        <p:nvSpPr>
          <p:cNvPr id="3" name="Content Placeholder 2"/>
          <p:cNvSpPr>
            <a:spLocks noGrp="1"/>
          </p:cNvSpPr>
          <p:nvPr>
            <p:ph idx="1"/>
          </p:nvPr>
        </p:nvSpPr>
        <p:spPr>
          <a:xfrm>
            <a:off x="900112" y="2631901"/>
            <a:ext cx="7345363" cy="3433620"/>
          </a:xfrm>
        </p:spPr>
        <p:txBody>
          <a:bodyPr/>
          <a:lstStyle/>
          <a:p>
            <a:r>
              <a:rPr lang="en-US" dirty="0"/>
              <a:t>Delinquent behavior</a:t>
            </a:r>
          </a:p>
          <a:p>
            <a:r>
              <a:rPr lang="en-US" dirty="0"/>
              <a:t>Depression</a:t>
            </a:r>
          </a:p>
          <a:p>
            <a:r>
              <a:rPr lang="en-US" dirty="0"/>
              <a:t>Social withdrawal</a:t>
            </a:r>
          </a:p>
          <a:p>
            <a:r>
              <a:rPr lang="en-US" dirty="0"/>
              <a:t>Poor academic </a:t>
            </a:r>
            <a:r>
              <a:rPr lang="en-US" dirty="0" smtClean="0"/>
              <a:t>performance</a:t>
            </a:r>
          </a:p>
          <a:p>
            <a:endParaRPr lang="en-US" dirty="0"/>
          </a:p>
          <a:p>
            <a:pPr marL="0" indent="0">
              <a:buNone/>
            </a:pPr>
            <a:r>
              <a:rPr lang="en-US" sz="1400" dirty="0" smtClean="0"/>
              <a:t>(Cook et al., 2008)</a:t>
            </a:r>
            <a:endParaRPr lang="en-US" sz="14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37" y="2188083"/>
            <a:ext cx="3270038" cy="2038017"/>
          </a:xfrm>
          <a:prstGeom prst="rect">
            <a:avLst/>
          </a:prstGeom>
          <a:ln w="12700" cmpd="sng">
            <a:solidFill>
              <a:schemeClr val="bg2"/>
            </a:solidFill>
          </a:ln>
        </p:spPr>
      </p:pic>
    </p:spTree>
    <p:extLst>
      <p:ext uri="{BB962C8B-B14F-4D97-AF65-F5344CB8AC3E}">
        <p14:creationId xmlns:p14="http://schemas.microsoft.com/office/powerpoint/2010/main" val="4288909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S</a:t>
            </a:r>
            <a:r>
              <a:rPr lang="en-US" sz="3200" dirty="0" smtClean="0"/>
              <a:t>ocial </a:t>
            </a:r>
            <a:r>
              <a:rPr lang="en-US" sz="3200" b="1" dirty="0" smtClean="0"/>
              <a:t>M</a:t>
            </a:r>
            <a:r>
              <a:rPr lang="en-US" sz="3200" dirty="0" smtClean="0"/>
              <a:t>echanics </a:t>
            </a:r>
            <a:r>
              <a:rPr lang="en-US" sz="3200" b="1" dirty="0" smtClean="0"/>
              <a:t>I</a:t>
            </a:r>
            <a:r>
              <a:rPr lang="en-US" sz="3200" dirty="0" smtClean="0"/>
              <a:t>ntegrated in the </a:t>
            </a:r>
            <a:r>
              <a:rPr lang="en-US" sz="3200" b="1" dirty="0" smtClean="0"/>
              <a:t>L</a:t>
            </a:r>
            <a:r>
              <a:rPr lang="en-US" sz="3200" dirty="0" smtClean="0"/>
              <a:t>earning </a:t>
            </a:r>
            <a:r>
              <a:rPr lang="en-US" sz="3200" b="1" dirty="0" smtClean="0"/>
              <a:t>E</a:t>
            </a:r>
            <a:r>
              <a:rPr lang="en-US" sz="3200" dirty="0" smtClean="0"/>
              <a:t>nvironment (SMILE)</a:t>
            </a:r>
            <a:endParaRPr lang="en-US" sz="32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30021032"/>
              </p:ext>
            </p:extLst>
          </p:nvPr>
        </p:nvGraphicFramePr>
        <p:xfrm>
          <a:off x="1043490" y="2198863"/>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0891" y="6115467"/>
            <a:ext cx="8212832" cy="261610"/>
          </a:xfrm>
          <a:prstGeom prst="rect">
            <a:avLst/>
          </a:prstGeom>
          <a:noFill/>
        </p:spPr>
        <p:txBody>
          <a:bodyPr wrap="square" rtlCol="0">
            <a:spAutoFit/>
          </a:bodyPr>
          <a:lstStyle/>
          <a:p>
            <a:r>
              <a:rPr lang="en-US" sz="1050" dirty="0" smtClean="0"/>
              <a:t>(</a:t>
            </a:r>
            <a:r>
              <a:rPr lang="en-US" sz="1050" dirty="0" err="1" smtClean="0"/>
              <a:t>Hartzell</a:t>
            </a:r>
            <a:r>
              <a:rPr lang="en-US" sz="1050" dirty="0" smtClean="0"/>
              <a:t>, Gann, </a:t>
            </a:r>
            <a:r>
              <a:rPr lang="en-US" sz="1050" dirty="0" err="1" smtClean="0"/>
              <a:t>Liaupsin</a:t>
            </a:r>
            <a:r>
              <a:rPr lang="en-US" sz="1050" dirty="0" smtClean="0"/>
              <a:t>, &amp; Clem, 2015)</a:t>
            </a:r>
            <a:endParaRPr lang="en-US" sz="1050" dirty="0"/>
          </a:p>
        </p:txBody>
      </p:sp>
    </p:spTree>
    <p:extLst>
      <p:ext uri="{BB962C8B-B14F-4D97-AF65-F5344CB8AC3E}">
        <p14:creationId xmlns:p14="http://schemas.microsoft.com/office/powerpoint/2010/main" val="2384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900112" y="2343830"/>
            <a:ext cx="7345363" cy="2762841"/>
          </a:xfrm>
        </p:spPr>
        <p:txBody>
          <a:bodyPr>
            <a:normAutofit lnSpcReduction="10000"/>
          </a:bodyPr>
          <a:lstStyle/>
          <a:p>
            <a:pPr marL="0" indent="0" algn="ctr">
              <a:lnSpc>
                <a:spcPct val="150000"/>
              </a:lnSpc>
              <a:buNone/>
            </a:pPr>
            <a:r>
              <a:rPr lang="en-US" dirty="0" smtClean="0"/>
              <a:t>Effects of SMILE intervention on the social engagement of two seventh grade students with Emotional Behavioral Disorder and three eighth grade students with Autism Spectrum Disorder with typically developing peers.</a:t>
            </a:r>
            <a:endParaRPr lang="en-US" dirty="0"/>
          </a:p>
        </p:txBody>
      </p:sp>
    </p:spTree>
    <p:extLst>
      <p:ext uri="{BB962C8B-B14F-4D97-AF65-F5344CB8AC3E}">
        <p14:creationId xmlns:p14="http://schemas.microsoft.com/office/powerpoint/2010/main" val="163504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Selection</a:t>
            </a:r>
            <a:endParaRPr lang="en-US" dirty="0"/>
          </a:p>
        </p:txBody>
      </p:sp>
      <p:sp>
        <p:nvSpPr>
          <p:cNvPr id="3" name="Content Placeholder 2"/>
          <p:cNvSpPr>
            <a:spLocks noGrp="1"/>
          </p:cNvSpPr>
          <p:nvPr>
            <p:ph idx="1"/>
          </p:nvPr>
        </p:nvSpPr>
        <p:spPr>
          <a:xfrm>
            <a:off x="742995" y="2356200"/>
            <a:ext cx="5306088" cy="3931920"/>
          </a:xfrm>
        </p:spPr>
        <p:txBody>
          <a:bodyPr/>
          <a:lstStyle/>
          <a:p>
            <a:r>
              <a:rPr lang="en-US" dirty="0" smtClean="0"/>
              <a:t>Teacher identification</a:t>
            </a:r>
          </a:p>
          <a:p>
            <a:r>
              <a:rPr lang="en-US" dirty="0" smtClean="0"/>
              <a:t>Past social isolation and/or difficulty</a:t>
            </a:r>
          </a:p>
          <a:p>
            <a:r>
              <a:rPr lang="en-US" dirty="0" smtClean="0"/>
              <a:t>Below average Social Skills domain score on Social Skills Improvement System (SSIS)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11" y="2474541"/>
            <a:ext cx="1723764" cy="2242295"/>
          </a:xfrm>
          <a:prstGeom prst="rect">
            <a:avLst/>
          </a:prstGeom>
        </p:spPr>
      </p:pic>
    </p:spTree>
    <p:extLst>
      <p:ext uri="{BB962C8B-B14F-4D97-AF65-F5344CB8AC3E}">
        <p14:creationId xmlns:p14="http://schemas.microsoft.com/office/powerpoint/2010/main" val="325983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Nathan</a:t>
            </a:r>
            <a:endParaRPr lang="en-US" sz="6000" dirty="0"/>
          </a:p>
        </p:txBody>
      </p:sp>
      <p:sp>
        <p:nvSpPr>
          <p:cNvPr id="4" name="Content Placeholder 3"/>
          <p:cNvSpPr>
            <a:spLocks noGrp="1"/>
          </p:cNvSpPr>
          <p:nvPr>
            <p:ph sz="half" idx="1"/>
          </p:nvPr>
        </p:nvSpPr>
        <p:spPr>
          <a:xfrm>
            <a:off x="900113" y="2147888"/>
            <a:ext cx="3566160" cy="3927475"/>
          </a:xfrm>
        </p:spPr>
        <p:txBody>
          <a:bodyPr>
            <a:normAutofit/>
          </a:bodyPr>
          <a:lstStyle/>
          <a:p>
            <a:r>
              <a:rPr lang="en-US" dirty="0"/>
              <a:t>7</a:t>
            </a:r>
            <a:r>
              <a:rPr lang="en-US" baseline="30000" dirty="0"/>
              <a:t>th</a:t>
            </a:r>
            <a:r>
              <a:rPr lang="en-US" dirty="0"/>
              <a:t> </a:t>
            </a:r>
            <a:r>
              <a:rPr lang="en-US" dirty="0" smtClean="0"/>
              <a:t>grade</a:t>
            </a:r>
          </a:p>
          <a:p>
            <a:r>
              <a:rPr lang="en-US" dirty="0" smtClean="0"/>
              <a:t>Caucasian</a:t>
            </a:r>
            <a:endParaRPr lang="en-US" dirty="0"/>
          </a:p>
          <a:p>
            <a:r>
              <a:rPr lang="en-US" dirty="0"/>
              <a:t>EBD</a:t>
            </a:r>
          </a:p>
          <a:p>
            <a:r>
              <a:rPr lang="en-US" dirty="0"/>
              <a:t>Isolated from peers</a:t>
            </a:r>
          </a:p>
          <a:p>
            <a:r>
              <a:rPr lang="en-US" dirty="0"/>
              <a:t>Avoided by peers</a:t>
            </a:r>
          </a:p>
          <a:p>
            <a:r>
              <a:rPr lang="en-US" dirty="0"/>
              <a:t>“I don’t think it will work”</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60463847"/>
              </p:ext>
            </p:extLst>
          </p:nvPr>
        </p:nvGraphicFramePr>
        <p:xfrm>
          <a:off x="5020283" y="1910470"/>
          <a:ext cx="3225192" cy="4015173"/>
        </p:xfrm>
        <a:graphic>
          <a:graphicData uri="http://schemas.openxmlformats.org/drawingml/2006/table">
            <a:tbl>
              <a:tblPr firstRow="1" bandRow="1">
                <a:tableStyleId>{6E25E649-3F16-4E02-A733-19D2CDBF48F0}</a:tableStyleId>
              </a:tblPr>
              <a:tblGrid>
                <a:gridCol w="1075064"/>
                <a:gridCol w="1145221"/>
                <a:gridCol w="1004907"/>
              </a:tblGrid>
              <a:tr h="996405">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124</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75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Jonathan</a:t>
            </a:r>
            <a:endParaRPr lang="en-US" sz="6000" dirty="0"/>
          </a:p>
        </p:txBody>
      </p:sp>
      <p:sp>
        <p:nvSpPr>
          <p:cNvPr id="4" name="Content Placeholder 3"/>
          <p:cNvSpPr>
            <a:spLocks noGrp="1"/>
          </p:cNvSpPr>
          <p:nvPr>
            <p:ph sz="half" idx="1"/>
          </p:nvPr>
        </p:nvSpPr>
        <p:spPr>
          <a:xfrm>
            <a:off x="900111" y="2304550"/>
            <a:ext cx="3566160" cy="3770813"/>
          </a:xfrm>
        </p:spPr>
        <p:txBody>
          <a:bodyPr>
            <a:normAutofit/>
          </a:bodyPr>
          <a:lstStyle/>
          <a:p>
            <a:r>
              <a:rPr lang="en-US" dirty="0"/>
              <a:t>7</a:t>
            </a:r>
            <a:r>
              <a:rPr lang="en-US" baseline="30000" dirty="0"/>
              <a:t>th</a:t>
            </a:r>
            <a:r>
              <a:rPr lang="en-US" dirty="0"/>
              <a:t> </a:t>
            </a:r>
            <a:r>
              <a:rPr lang="en-US" dirty="0" smtClean="0"/>
              <a:t>grade</a:t>
            </a:r>
          </a:p>
          <a:p>
            <a:r>
              <a:rPr lang="en-US" dirty="0" smtClean="0"/>
              <a:t>Hispanic</a:t>
            </a:r>
            <a:endParaRPr lang="en-US" dirty="0"/>
          </a:p>
          <a:p>
            <a:r>
              <a:rPr lang="en-US" dirty="0"/>
              <a:t>EBD</a:t>
            </a:r>
          </a:p>
          <a:p>
            <a:r>
              <a:rPr lang="en-US" dirty="0"/>
              <a:t>Inappropriate during social interactions</a:t>
            </a:r>
          </a:p>
          <a:p>
            <a:r>
              <a:rPr lang="en-US" dirty="0"/>
              <a:t>Physical with peers</a:t>
            </a:r>
          </a:p>
        </p:txBody>
      </p:sp>
      <p:graphicFrame>
        <p:nvGraphicFramePr>
          <p:cNvPr id="5" name="Content Placeholder 7"/>
          <p:cNvGraphicFramePr>
            <a:graphicFrameLocks/>
          </p:cNvGraphicFramePr>
          <p:nvPr>
            <p:extLst>
              <p:ext uri="{D42A27DB-BD31-4B8C-83A1-F6EECF244321}">
                <p14:modId xmlns:p14="http://schemas.microsoft.com/office/powerpoint/2010/main" val="4027416034"/>
              </p:ext>
            </p:extLst>
          </p:nvPr>
        </p:nvGraphicFramePr>
        <p:xfrm>
          <a:off x="4902444" y="1880539"/>
          <a:ext cx="3225192" cy="4018916"/>
        </p:xfrm>
        <a:graphic>
          <a:graphicData uri="http://schemas.openxmlformats.org/drawingml/2006/table">
            <a:tbl>
              <a:tblPr firstRow="1" bandRow="1">
                <a:tableStyleId>{6E25E649-3F16-4E02-A733-19D2CDBF48F0}</a:tableStyleId>
              </a:tblPr>
              <a:tblGrid>
                <a:gridCol w="1075064"/>
                <a:gridCol w="1145221"/>
                <a:gridCol w="1004907"/>
              </a:tblGrid>
              <a:tr h="100014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123</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88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1779</TotalTime>
  <Words>1243</Words>
  <Application>Microsoft Macintosh PowerPoint</Application>
  <PresentationFormat>On-screen Show (4:3)</PresentationFormat>
  <Paragraphs>285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Capital</vt:lpstr>
      <vt:lpstr>SMILE: Social Skills Intervention for Students with ASD and EBD</vt:lpstr>
      <vt:lpstr>The problem…</vt:lpstr>
      <vt:lpstr>It all started five years ago…</vt:lpstr>
      <vt:lpstr>Importance of Social Skills</vt:lpstr>
      <vt:lpstr>Social Mechanics Integrated in the Learning Environment (SMILE)</vt:lpstr>
      <vt:lpstr>Purpose</vt:lpstr>
      <vt:lpstr>Participant Selection</vt:lpstr>
      <vt:lpstr>Nathan</vt:lpstr>
      <vt:lpstr>Jonathan</vt:lpstr>
      <vt:lpstr>Layla</vt:lpstr>
      <vt:lpstr>Thomas</vt:lpstr>
      <vt:lpstr>Kade</vt:lpstr>
      <vt:lpstr>Setting</vt:lpstr>
      <vt:lpstr>Dependent Variable</vt:lpstr>
      <vt:lpstr>Independent Variable</vt:lpstr>
      <vt:lpstr>Adult-Mediated “Check-ins”</vt:lpstr>
      <vt:lpstr>Student Specific</vt:lpstr>
      <vt:lpstr>Peer Prompting</vt:lpstr>
      <vt:lpstr>Reinforcement</vt:lpstr>
      <vt:lpstr>Method</vt:lpstr>
      <vt:lpstr>Results</vt:lpstr>
      <vt:lpstr>Results</vt:lpstr>
      <vt:lpstr>Generalization</vt:lpstr>
      <vt:lpstr>Reliability</vt:lpstr>
      <vt:lpstr>Post Interviews: Peers</vt:lpstr>
      <vt:lpstr>Post Interviews: Peers</vt:lpstr>
      <vt:lpstr>Post Interviews: Participants</vt:lpstr>
      <vt:lpstr>Post Interviews: Participants</vt:lpstr>
      <vt:lpstr>Limitations</vt:lpstr>
      <vt:lpstr>Future Research</vt:lpstr>
      <vt:lpstr>Parent Responses </vt:lpstr>
      <vt:lpstr> Questions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 Social Skills Intervention for Students with ASD and EBD</dc:title>
  <dc:creator>Becca Hartzell</dc:creator>
  <cp:lastModifiedBy>Becca Hartzell</cp:lastModifiedBy>
  <cp:revision>57</cp:revision>
  <dcterms:created xsi:type="dcterms:W3CDTF">2016-10-19T07:39:12Z</dcterms:created>
  <dcterms:modified xsi:type="dcterms:W3CDTF">2016-12-02T03:53:38Z</dcterms:modified>
</cp:coreProperties>
</file>