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259" r:id="rId3"/>
    <p:sldId id="258" r:id="rId4"/>
    <p:sldId id="290" r:id="rId5"/>
    <p:sldId id="281" r:id="rId6"/>
    <p:sldId id="277" r:id="rId7"/>
    <p:sldId id="283" r:id="rId8"/>
    <p:sldId id="295" r:id="rId9"/>
    <p:sldId id="297" r:id="rId10"/>
    <p:sldId id="299" r:id="rId11"/>
    <p:sldId id="284" r:id="rId12"/>
    <p:sldId id="285" r:id="rId13"/>
    <p:sldId id="302" r:id="rId14"/>
    <p:sldId id="286" r:id="rId15"/>
    <p:sldId id="287" r:id="rId16"/>
    <p:sldId id="288" r:id="rId17"/>
    <p:sldId id="289" r:id="rId18"/>
    <p:sldId id="293" r:id="rId19"/>
    <p:sldId id="305" r:id="rId20"/>
    <p:sldId id="304" r:id="rId21"/>
    <p:sldId id="292" r:id="rId22"/>
    <p:sldId id="291" r:id="rId23"/>
    <p:sldId id="272" r:id="rId24"/>
    <p:sldId id="306" r:id="rId25"/>
    <p:sldId id="307" r:id="rId26"/>
    <p:sldId id="308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0" autoAdjust="0"/>
  </p:normalViewPr>
  <p:slideViewPr>
    <p:cSldViewPr snapToGrid="0" snapToObjects="1">
      <p:cViewPr varScale="1">
        <p:scale>
          <a:sx n="80" d="100"/>
          <a:sy n="80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A08D3-CAEB-CC47-846C-1B40D8833D8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8BAE2-0D72-BA44-B712-234C1FB3777F}">
      <dgm:prSet phldrT="[Text]"/>
      <dgm:spPr/>
      <dgm:t>
        <a:bodyPr/>
        <a:lstStyle/>
        <a:p>
          <a:r>
            <a:rPr lang="en-US" dirty="0" smtClean="0">
              <a:ln w="3175" cmpd="sng">
                <a:solidFill>
                  <a:schemeClr val="tx1"/>
                </a:solidFill>
              </a:ln>
              <a:solidFill>
                <a:srgbClr val="800000"/>
              </a:solidFill>
              <a:hlinkClick xmlns:r="http://schemas.openxmlformats.org/officeDocument/2006/relationships" r:id="" action="ppaction://hlinkfile"/>
            </a:rPr>
            <a:t>SMILE</a:t>
          </a:r>
          <a:r>
            <a:rPr lang="en-US" dirty="0" smtClean="0">
              <a:ln w="3175" cmpd="sng">
                <a:solidFill>
                  <a:schemeClr val="tx1"/>
                </a:solidFill>
              </a:ln>
              <a:solidFill>
                <a:schemeClr val="tx1"/>
              </a:solidFill>
              <a:hlinkClick xmlns:r="http://schemas.openxmlformats.org/officeDocument/2006/relationships" r:id="" action="ppaction://hlinkfile"/>
            </a:rPr>
            <a:t>™</a:t>
          </a:r>
        </a:p>
        <a:p>
          <a:r>
            <a:rPr lang="en-US" dirty="0" smtClean="0">
              <a:ln w="3175" cmpd="sng">
                <a:solidFill>
                  <a:schemeClr val="tx1"/>
                </a:solidFill>
              </a:ln>
              <a:solidFill>
                <a:srgbClr val="800000"/>
              </a:solidFill>
              <a:hlinkClick xmlns:r="http://schemas.openxmlformats.org/officeDocument/2006/relationships" r:id="" action="ppaction://hlinkfile"/>
            </a:rPr>
            <a:t>Intervention</a:t>
          </a:r>
          <a:endParaRPr lang="en-US" dirty="0">
            <a:ln w="3175" cmpd="sng">
              <a:solidFill>
                <a:schemeClr val="tx1"/>
              </a:solidFill>
            </a:ln>
            <a:solidFill>
              <a:srgbClr val="800000"/>
            </a:solidFill>
          </a:endParaRPr>
        </a:p>
      </dgm:t>
    </dgm:pt>
    <dgm:pt modelId="{5521C5E8-343F-A741-BB96-D6FD9AE928E7}" type="parTrans" cxnId="{AC0FCDC3-6C32-A646-8B16-53AA4BA2B08F}">
      <dgm:prSet/>
      <dgm:spPr/>
      <dgm:t>
        <a:bodyPr/>
        <a:lstStyle/>
        <a:p>
          <a:endParaRPr lang="en-US"/>
        </a:p>
      </dgm:t>
    </dgm:pt>
    <dgm:pt modelId="{480B98F5-B899-094C-858E-34D5A84FCACD}" type="sibTrans" cxnId="{AC0FCDC3-6C32-A646-8B16-53AA4BA2B08F}">
      <dgm:prSet/>
      <dgm:spPr/>
      <dgm:t>
        <a:bodyPr/>
        <a:lstStyle/>
        <a:p>
          <a:endParaRPr lang="en-US"/>
        </a:p>
      </dgm:t>
    </dgm:pt>
    <dgm:pt modelId="{A15A2B4C-9787-E249-8336-4F9A22DBC1E3}">
      <dgm:prSet phldrT="[Text]"/>
      <dgm:spPr/>
      <dgm:t>
        <a:bodyPr/>
        <a:lstStyle/>
        <a:p>
          <a:r>
            <a:rPr lang="en-US" dirty="0" smtClean="0"/>
            <a:t>Brief social skill lessons</a:t>
          </a:r>
          <a:endParaRPr lang="en-US" dirty="0"/>
        </a:p>
      </dgm:t>
    </dgm:pt>
    <dgm:pt modelId="{7486FA1C-5E67-8C41-B352-3A65DC817071}" type="parTrans" cxnId="{02A4D783-B746-BD42-BD3A-33CBFABA60A3}">
      <dgm:prSet/>
      <dgm:spPr/>
      <dgm:t>
        <a:bodyPr/>
        <a:lstStyle/>
        <a:p>
          <a:endParaRPr lang="en-US"/>
        </a:p>
      </dgm:t>
    </dgm:pt>
    <dgm:pt modelId="{0878DDBE-3022-1F4D-8F12-15E47A7076F4}" type="sibTrans" cxnId="{02A4D783-B746-BD42-BD3A-33CBFABA60A3}">
      <dgm:prSet/>
      <dgm:spPr/>
      <dgm:t>
        <a:bodyPr/>
        <a:lstStyle/>
        <a:p>
          <a:endParaRPr lang="en-US"/>
        </a:p>
      </dgm:t>
    </dgm:pt>
    <dgm:pt modelId="{F0C27F05-AF40-3747-890B-91965842774D}">
      <dgm:prSet phldrT="[Text]"/>
      <dgm:spPr/>
      <dgm:t>
        <a:bodyPr/>
        <a:lstStyle/>
        <a:p>
          <a:r>
            <a:rPr lang="en-US" dirty="0" smtClean="0"/>
            <a:t>Prompting/Fading procedure</a:t>
          </a:r>
          <a:endParaRPr lang="en-US" dirty="0"/>
        </a:p>
      </dgm:t>
    </dgm:pt>
    <dgm:pt modelId="{D49EDAAC-3392-994B-BC26-49E781FDDCD1}" type="parTrans" cxnId="{C3A75282-42EA-7E43-80E3-B9BF3978DCC3}">
      <dgm:prSet/>
      <dgm:spPr/>
      <dgm:t>
        <a:bodyPr/>
        <a:lstStyle/>
        <a:p>
          <a:endParaRPr lang="en-US"/>
        </a:p>
      </dgm:t>
    </dgm:pt>
    <dgm:pt modelId="{357D2AFB-5C23-964F-BC1D-32734BD84408}" type="sibTrans" cxnId="{C3A75282-42EA-7E43-80E3-B9BF3978DCC3}">
      <dgm:prSet/>
      <dgm:spPr/>
      <dgm:t>
        <a:bodyPr/>
        <a:lstStyle/>
        <a:p>
          <a:endParaRPr lang="en-US"/>
        </a:p>
      </dgm:t>
    </dgm:pt>
    <dgm:pt modelId="{832ED1E3-6BED-9F42-8EB2-492979074348}">
      <dgm:prSet phldrT="[Text]"/>
      <dgm:spPr/>
      <dgm:t>
        <a:bodyPr/>
        <a:lstStyle/>
        <a:p>
          <a:r>
            <a:rPr lang="en-US" dirty="0" smtClean="0"/>
            <a:t>Peer Involvement</a:t>
          </a:r>
          <a:endParaRPr lang="en-US" dirty="0"/>
        </a:p>
      </dgm:t>
    </dgm:pt>
    <dgm:pt modelId="{76240124-72D5-0A43-988A-7937CDF7D947}" type="parTrans" cxnId="{09B2D593-5CA1-7042-B8D6-A52C75BB1C6B}">
      <dgm:prSet/>
      <dgm:spPr/>
      <dgm:t>
        <a:bodyPr/>
        <a:lstStyle/>
        <a:p>
          <a:endParaRPr lang="en-US"/>
        </a:p>
      </dgm:t>
    </dgm:pt>
    <dgm:pt modelId="{112C09B4-2DEF-8648-B51C-65144CA23D86}" type="sibTrans" cxnId="{09B2D593-5CA1-7042-B8D6-A52C75BB1C6B}">
      <dgm:prSet/>
      <dgm:spPr/>
      <dgm:t>
        <a:bodyPr/>
        <a:lstStyle/>
        <a:p>
          <a:endParaRPr lang="en-US"/>
        </a:p>
      </dgm:t>
    </dgm:pt>
    <dgm:pt modelId="{E43FF134-CD31-694E-BDCE-F3D72A810C6D}">
      <dgm:prSet phldrT="[Text]"/>
      <dgm:spPr/>
      <dgm:t>
        <a:bodyPr/>
        <a:lstStyle/>
        <a:p>
          <a:endParaRPr lang="en-US"/>
        </a:p>
      </dgm:t>
    </dgm:pt>
    <dgm:pt modelId="{E3BB412D-0A6C-E34A-8777-9F677D4309A0}" type="parTrans" cxnId="{96D16DA4-7717-934D-8C41-CF5409FD8C39}">
      <dgm:prSet/>
      <dgm:spPr/>
      <dgm:t>
        <a:bodyPr/>
        <a:lstStyle/>
        <a:p>
          <a:endParaRPr lang="en-US"/>
        </a:p>
      </dgm:t>
    </dgm:pt>
    <dgm:pt modelId="{93E82370-95FA-064F-BEB2-E0C95F78400E}" type="sibTrans" cxnId="{96D16DA4-7717-934D-8C41-CF5409FD8C39}">
      <dgm:prSet/>
      <dgm:spPr/>
      <dgm:t>
        <a:bodyPr/>
        <a:lstStyle/>
        <a:p>
          <a:endParaRPr lang="en-US"/>
        </a:p>
      </dgm:t>
    </dgm:pt>
    <dgm:pt modelId="{C16CB620-B4F4-F743-B621-4167647CEF46}" type="pres">
      <dgm:prSet presAssocID="{706A08D3-CAEB-CC47-846C-1B40D8833D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D0B84C-9918-E54D-B9EF-6DA7AE57E435}" type="pres">
      <dgm:prSet presAssocID="{7CE8BAE2-0D72-BA44-B712-234C1FB3777F}" presName="centerShape" presStyleLbl="node0" presStyleIdx="0" presStyleCnt="1"/>
      <dgm:spPr/>
      <dgm:t>
        <a:bodyPr/>
        <a:lstStyle/>
        <a:p>
          <a:endParaRPr lang="en-US"/>
        </a:p>
      </dgm:t>
    </dgm:pt>
    <dgm:pt modelId="{82CBBDFB-5DEE-394A-96D9-4438808928EB}" type="pres">
      <dgm:prSet presAssocID="{7486FA1C-5E67-8C41-B352-3A65DC81707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96ADBF1-9248-664D-BCB0-BB0CEA26B46B}" type="pres">
      <dgm:prSet presAssocID="{A15A2B4C-9787-E249-8336-4F9A22DBC1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A229-6D6F-D647-B9B9-1FA89BAFF3B2}" type="pres">
      <dgm:prSet presAssocID="{D49EDAAC-3392-994B-BC26-49E781FDDCD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32D869E-7645-D645-8C23-B8034C46A1AC}" type="pres">
      <dgm:prSet presAssocID="{F0C27F05-AF40-3747-890B-9196584277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B5CE8-51A7-F24C-B8AD-E957D683533F}" type="pres">
      <dgm:prSet presAssocID="{76240124-72D5-0A43-988A-7937CDF7D94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4104F49-69CC-C446-8CB1-BF622B89C338}" type="pres">
      <dgm:prSet presAssocID="{832ED1E3-6BED-9F42-8EB2-4929790743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2D593-5CA1-7042-B8D6-A52C75BB1C6B}" srcId="{7CE8BAE2-0D72-BA44-B712-234C1FB3777F}" destId="{832ED1E3-6BED-9F42-8EB2-492979074348}" srcOrd="2" destOrd="0" parTransId="{76240124-72D5-0A43-988A-7937CDF7D947}" sibTransId="{112C09B4-2DEF-8648-B51C-65144CA23D86}"/>
    <dgm:cxn modelId="{7E30AA3C-8912-0C4A-A223-895264637C74}" type="presOf" srcId="{832ED1E3-6BED-9F42-8EB2-492979074348}" destId="{94104F49-69CC-C446-8CB1-BF622B89C338}" srcOrd="0" destOrd="0" presId="urn:microsoft.com/office/officeart/2005/8/layout/radial4"/>
    <dgm:cxn modelId="{40856C37-4958-1449-8279-D5C628CD362E}" type="presOf" srcId="{76240124-72D5-0A43-988A-7937CDF7D947}" destId="{083B5CE8-51A7-F24C-B8AD-E957D683533F}" srcOrd="0" destOrd="0" presId="urn:microsoft.com/office/officeart/2005/8/layout/radial4"/>
    <dgm:cxn modelId="{02A4D783-B746-BD42-BD3A-33CBFABA60A3}" srcId="{7CE8BAE2-0D72-BA44-B712-234C1FB3777F}" destId="{A15A2B4C-9787-E249-8336-4F9A22DBC1E3}" srcOrd="0" destOrd="0" parTransId="{7486FA1C-5E67-8C41-B352-3A65DC817071}" sibTransId="{0878DDBE-3022-1F4D-8F12-15E47A7076F4}"/>
    <dgm:cxn modelId="{ACFFF6B6-9B46-0245-9A13-083B1207E2FC}" type="presOf" srcId="{D49EDAAC-3392-994B-BC26-49E781FDDCD1}" destId="{51BDA229-6D6F-D647-B9B9-1FA89BAFF3B2}" srcOrd="0" destOrd="0" presId="urn:microsoft.com/office/officeart/2005/8/layout/radial4"/>
    <dgm:cxn modelId="{96D16DA4-7717-934D-8C41-CF5409FD8C39}" srcId="{706A08D3-CAEB-CC47-846C-1B40D8833D8F}" destId="{E43FF134-CD31-694E-BDCE-F3D72A810C6D}" srcOrd="1" destOrd="0" parTransId="{E3BB412D-0A6C-E34A-8777-9F677D4309A0}" sibTransId="{93E82370-95FA-064F-BEB2-E0C95F78400E}"/>
    <dgm:cxn modelId="{D94D8994-F7C9-764F-B80E-E67969FCCB36}" type="presOf" srcId="{7CE8BAE2-0D72-BA44-B712-234C1FB3777F}" destId="{ECD0B84C-9918-E54D-B9EF-6DA7AE57E435}" srcOrd="0" destOrd="0" presId="urn:microsoft.com/office/officeart/2005/8/layout/radial4"/>
    <dgm:cxn modelId="{EDD5CF5C-C145-6B47-8E32-0DD369CC435E}" type="presOf" srcId="{7486FA1C-5E67-8C41-B352-3A65DC817071}" destId="{82CBBDFB-5DEE-394A-96D9-4438808928EB}" srcOrd="0" destOrd="0" presId="urn:microsoft.com/office/officeart/2005/8/layout/radial4"/>
    <dgm:cxn modelId="{F59E402C-11F2-CE46-A723-B36281196EEA}" type="presOf" srcId="{A15A2B4C-9787-E249-8336-4F9A22DBC1E3}" destId="{796ADBF1-9248-664D-BCB0-BB0CEA26B46B}" srcOrd="0" destOrd="0" presId="urn:microsoft.com/office/officeart/2005/8/layout/radial4"/>
    <dgm:cxn modelId="{4C340FE8-8B4F-D44F-A0DE-C7CCCFBDB90E}" type="presOf" srcId="{F0C27F05-AF40-3747-890B-91965842774D}" destId="{732D869E-7645-D645-8C23-B8034C46A1AC}" srcOrd="0" destOrd="0" presId="urn:microsoft.com/office/officeart/2005/8/layout/radial4"/>
    <dgm:cxn modelId="{C3A75282-42EA-7E43-80E3-B9BF3978DCC3}" srcId="{7CE8BAE2-0D72-BA44-B712-234C1FB3777F}" destId="{F0C27F05-AF40-3747-890B-91965842774D}" srcOrd="1" destOrd="0" parTransId="{D49EDAAC-3392-994B-BC26-49E781FDDCD1}" sibTransId="{357D2AFB-5C23-964F-BC1D-32734BD84408}"/>
    <dgm:cxn modelId="{5257B153-13F9-8542-9993-A78E1CA7C5C5}" type="presOf" srcId="{706A08D3-CAEB-CC47-846C-1B40D8833D8F}" destId="{C16CB620-B4F4-F743-B621-4167647CEF46}" srcOrd="0" destOrd="0" presId="urn:microsoft.com/office/officeart/2005/8/layout/radial4"/>
    <dgm:cxn modelId="{AC0FCDC3-6C32-A646-8B16-53AA4BA2B08F}" srcId="{706A08D3-CAEB-CC47-846C-1B40D8833D8F}" destId="{7CE8BAE2-0D72-BA44-B712-234C1FB3777F}" srcOrd="0" destOrd="0" parTransId="{5521C5E8-343F-A741-BB96-D6FD9AE928E7}" sibTransId="{480B98F5-B899-094C-858E-34D5A84FCACD}"/>
    <dgm:cxn modelId="{99F98AFF-0997-394F-B188-2EE85DADF3CB}" type="presParOf" srcId="{C16CB620-B4F4-F743-B621-4167647CEF46}" destId="{ECD0B84C-9918-E54D-B9EF-6DA7AE57E435}" srcOrd="0" destOrd="0" presId="urn:microsoft.com/office/officeart/2005/8/layout/radial4"/>
    <dgm:cxn modelId="{87FCCD69-4CFF-0043-9DED-28548942BDBF}" type="presParOf" srcId="{C16CB620-B4F4-F743-B621-4167647CEF46}" destId="{82CBBDFB-5DEE-394A-96D9-4438808928EB}" srcOrd="1" destOrd="0" presId="urn:microsoft.com/office/officeart/2005/8/layout/radial4"/>
    <dgm:cxn modelId="{0B8E0871-BB2C-1D4C-9698-AE5A00C52074}" type="presParOf" srcId="{C16CB620-B4F4-F743-B621-4167647CEF46}" destId="{796ADBF1-9248-664D-BCB0-BB0CEA26B46B}" srcOrd="2" destOrd="0" presId="urn:microsoft.com/office/officeart/2005/8/layout/radial4"/>
    <dgm:cxn modelId="{5764AF05-2E68-7742-8F60-C237C929D7D0}" type="presParOf" srcId="{C16CB620-B4F4-F743-B621-4167647CEF46}" destId="{51BDA229-6D6F-D647-B9B9-1FA89BAFF3B2}" srcOrd="3" destOrd="0" presId="urn:microsoft.com/office/officeart/2005/8/layout/radial4"/>
    <dgm:cxn modelId="{D082E71A-9548-5F4D-B12C-09CC5701DD9A}" type="presParOf" srcId="{C16CB620-B4F4-F743-B621-4167647CEF46}" destId="{732D869E-7645-D645-8C23-B8034C46A1AC}" srcOrd="4" destOrd="0" presId="urn:microsoft.com/office/officeart/2005/8/layout/radial4"/>
    <dgm:cxn modelId="{436449DC-7F26-EF41-8352-8005F72E3443}" type="presParOf" srcId="{C16CB620-B4F4-F743-B621-4167647CEF46}" destId="{083B5CE8-51A7-F24C-B8AD-E957D683533F}" srcOrd="5" destOrd="0" presId="urn:microsoft.com/office/officeart/2005/8/layout/radial4"/>
    <dgm:cxn modelId="{4AC679AB-6348-6642-8D93-A5073ED360B6}" type="presParOf" srcId="{C16CB620-B4F4-F743-B621-4167647CEF46}" destId="{94104F49-69CC-C446-8CB1-BF622B89C3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0B84C-9918-E54D-B9EF-6DA7AE57E435}">
      <dsp:nvSpPr>
        <dsp:cNvPr id="0" name=""/>
        <dsp:cNvSpPr/>
      </dsp:nvSpPr>
      <dsp:spPr>
        <a:xfrm>
          <a:off x="2587981" y="1906823"/>
          <a:ext cx="1601074" cy="16010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 w="3175" cmpd="sng">
                <a:solidFill>
                  <a:schemeClr val="tx1"/>
                </a:solidFill>
              </a:ln>
              <a:solidFill>
                <a:srgbClr val="800000"/>
              </a:solidFill>
              <a:hlinkClick xmlns:r="http://schemas.openxmlformats.org/officeDocument/2006/relationships" r:id="" action="ppaction://hlinkfile"/>
            </a:rPr>
            <a:t>SMILE</a:t>
          </a:r>
          <a:r>
            <a:rPr lang="en-US" sz="1500" kern="1200" dirty="0" smtClean="0">
              <a:ln w="3175" cmpd="sng">
                <a:solidFill>
                  <a:schemeClr val="tx1"/>
                </a:solidFill>
              </a:ln>
              <a:solidFill>
                <a:schemeClr val="tx1"/>
              </a:solidFill>
              <a:hlinkClick xmlns:r="http://schemas.openxmlformats.org/officeDocument/2006/relationships" r:id="" action="ppaction://hlinkfile"/>
            </a:rPr>
            <a:t>™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 w="3175" cmpd="sng">
                <a:solidFill>
                  <a:schemeClr val="tx1"/>
                </a:solidFill>
              </a:ln>
              <a:solidFill>
                <a:srgbClr val="800000"/>
              </a:solidFill>
              <a:hlinkClick xmlns:r="http://schemas.openxmlformats.org/officeDocument/2006/relationships" r:id="" action="ppaction://hlinkfile"/>
            </a:rPr>
            <a:t>Intervention</a:t>
          </a:r>
          <a:endParaRPr lang="en-US" sz="1500" kern="1200" dirty="0">
            <a:ln w="3175" cmpd="sng">
              <a:solidFill>
                <a:schemeClr val="tx1"/>
              </a:solidFill>
            </a:ln>
            <a:solidFill>
              <a:srgbClr val="800000"/>
            </a:solidFill>
          </a:endParaRPr>
        </a:p>
      </dsp:txBody>
      <dsp:txXfrm>
        <a:off x="2822453" y="2141295"/>
        <a:ext cx="1132130" cy="1132130"/>
      </dsp:txXfrm>
    </dsp:sp>
    <dsp:sp modelId="{82CBBDFB-5DEE-394A-96D9-4438808928EB}">
      <dsp:nvSpPr>
        <dsp:cNvPr id="0" name=""/>
        <dsp:cNvSpPr/>
      </dsp:nvSpPr>
      <dsp:spPr>
        <a:xfrm rot="12900000">
          <a:off x="1558638" y="1627331"/>
          <a:ext cx="1226551" cy="4563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ADBF1-9248-664D-BCB0-BB0CEA26B46B}">
      <dsp:nvSpPr>
        <dsp:cNvPr id="0" name=""/>
        <dsp:cNvSpPr/>
      </dsp:nvSpPr>
      <dsp:spPr>
        <a:xfrm>
          <a:off x="909037" y="895316"/>
          <a:ext cx="1521021" cy="121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Brief social skill lessons</a:t>
          </a:r>
          <a:endParaRPr lang="en-US" sz="1800" kern="1200" dirty="0"/>
        </a:p>
      </dsp:txBody>
      <dsp:txXfrm>
        <a:off x="944676" y="930955"/>
        <a:ext cx="1449743" cy="1145538"/>
      </dsp:txXfrm>
    </dsp:sp>
    <dsp:sp modelId="{51BDA229-6D6F-D647-B9B9-1FA89BAFF3B2}">
      <dsp:nvSpPr>
        <dsp:cNvPr id="0" name=""/>
        <dsp:cNvSpPr/>
      </dsp:nvSpPr>
      <dsp:spPr>
        <a:xfrm rot="16200000">
          <a:off x="2775242" y="994007"/>
          <a:ext cx="1226551" cy="4563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D869E-7645-D645-8C23-B8034C46A1AC}">
      <dsp:nvSpPr>
        <dsp:cNvPr id="0" name=""/>
        <dsp:cNvSpPr/>
      </dsp:nvSpPr>
      <dsp:spPr>
        <a:xfrm>
          <a:off x="2628007" y="476"/>
          <a:ext cx="1521021" cy="121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Prompting/Fading procedure</a:t>
          </a:r>
          <a:endParaRPr lang="en-US" sz="1800" kern="1200" dirty="0"/>
        </a:p>
      </dsp:txBody>
      <dsp:txXfrm>
        <a:off x="2663646" y="36115"/>
        <a:ext cx="1449743" cy="1145538"/>
      </dsp:txXfrm>
    </dsp:sp>
    <dsp:sp modelId="{083B5CE8-51A7-F24C-B8AD-E957D683533F}">
      <dsp:nvSpPr>
        <dsp:cNvPr id="0" name=""/>
        <dsp:cNvSpPr/>
      </dsp:nvSpPr>
      <dsp:spPr>
        <a:xfrm rot="19500000">
          <a:off x="3991847" y="1627331"/>
          <a:ext cx="1226551" cy="4563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04F49-69CC-C446-8CB1-BF622B89C338}">
      <dsp:nvSpPr>
        <dsp:cNvPr id="0" name=""/>
        <dsp:cNvSpPr/>
      </dsp:nvSpPr>
      <dsp:spPr>
        <a:xfrm>
          <a:off x="4346978" y="895316"/>
          <a:ext cx="1521021" cy="121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 Involvement</a:t>
          </a:r>
          <a:endParaRPr lang="en-US" sz="1800" kern="1200" dirty="0"/>
        </a:p>
      </dsp:txBody>
      <dsp:txXfrm>
        <a:off x="4382617" y="930955"/>
        <a:ext cx="1449743" cy="114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C96F-869D-8044-BA83-DE4EDFA94B1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E0ED-BCA8-2549-A700-136D19AA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E0ED-BCA8-2549-A700-136D19AAB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E0ED-BCA8-2549-A700-136D19AABC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July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1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renthartzell/Desktop/Becca%20Power%20Point%20Folder/Clip%20%2368.m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By Rebecca Hartzell, MA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&amp; Candace Gann,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Phd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4564" y="966873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SMILE </a:t>
            </a:r>
            <a:r>
              <a:rPr lang="en-US" sz="2800" dirty="0" smtClean="0"/>
              <a:t>Intervention</a:t>
            </a:r>
            <a:r>
              <a:rPr lang="en-US" sz="4000" dirty="0" smtClean="0"/>
              <a:t>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1800" dirty="0" smtClean="0"/>
              <a:t>Social Mechanics Integrated in the Learning Environment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176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Participant: Beatrice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years old</a:t>
            </a:r>
          </a:p>
          <a:p>
            <a:r>
              <a:rPr lang="en-US" dirty="0" smtClean="0"/>
              <a:t>ASD</a:t>
            </a:r>
          </a:p>
          <a:p>
            <a:r>
              <a:rPr lang="en-US" dirty="0" smtClean="0"/>
              <a:t>Often attempted to socialize</a:t>
            </a:r>
          </a:p>
          <a:p>
            <a:r>
              <a:rPr lang="en-US" dirty="0" smtClean="0"/>
              <a:t>Often aggressive</a:t>
            </a:r>
          </a:p>
          <a:p>
            <a:r>
              <a:rPr lang="en-US" dirty="0" smtClean="0"/>
              <a:t>Wanderer</a:t>
            </a:r>
          </a:p>
          <a:p>
            <a:r>
              <a:rPr lang="en-US" dirty="0" smtClean="0"/>
              <a:t>Standard score of 64 on SSRS social skills subscale</a:t>
            </a:r>
            <a:endParaRPr lang="en-US" dirty="0"/>
          </a:p>
        </p:txBody>
      </p:sp>
      <p:pic>
        <p:nvPicPr>
          <p:cNvPr id="5" name="Content Placeholder 4" descr="image-1-1390084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" b="28843"/>
          <a:stretch/>
        </p:blipFill>
        <p:spPr>
          <a:xfrm>
            <a:off x="4751388" y="3047993"/>
            <a:ext cx="3657600" cy="3212353"/>
          </a:xfrm>
        </p:spPr>
      </p:pic>
    </p:spTree>
    <p:extLst>
      <p:ext uri="{BB962C8B-B14F-4D97-AF65-F5344CB8AC3E}">
        <p14:creationId xmlns:p14="http://schemas.microsoft.com/office/powerpoint/2010/main" val="297276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35828" y="646121"/>
            <a:ext cx="7024744" cy="76308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Setting</a:t>
            </a:r>
            <a:endParaRPr lang="en-US" sz="4400" dirty="0"/>
          </a:p>
        </p:txBody>
      </p:sp>
      <p:pic>
        <p:nvPicPr>
          <p:cNvPr id="10" name="Content Placeholder 6" descr="lunchroom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  <p:pic>
        <p:nvPicPr>
          <p:cNvPr id="11" name="Content Placeholder 7" descr="playgroun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1170205" y="3687208"/>
            <a:ext cx="3039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Treatment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2755" y="3687208"/>
            <a:ext cx="3582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235433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Lessons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Direct Instruction</a:t>
            </a:r>
          </a:p>
          <a:p>
            <a:r>
              <a:rPr lang="en-US" sz="3600" dirty="0" smtClean="0"/>
              <a:t>5-10 minutes delivered before lunch</a:t>
            </a:r>
          </a:p>
          <a:p>
            <a:pPr lvl="1"/>
            <a:r>
              <a:rPr lang="en-US" sz="3600" dirty="0" smtClean="0"/>
              <a:t>Review</a:t>
            </a:r>
          </a:p>
          <a:p>
            <a:pPr lvl="1"/>
            <a:r>
              <a:rPr lang="en-US" sz="3600" dirty="0" smtClean="0"/>
              <a:t>Presentation</a:t>
            </a:r>
          </a:p>
          <a:p>
            <a:pPr lvl="1"/>
            <a:r>
              <a:rPr lang="en-US" sz="3600" dirty="0" smtClean="0"/>
              <a:t>Guided Practice</a:t>
            </a:r>
          </a:p>
          <a:p>
            <a:pPr lvl="1"/>
            <a:r>
              <a:rPr lang="en-US" sz="3600" dirty="0" smtClean="0"/>
              <a:t>Correction &amp; Feedback</a:t>
            </a:r>
            <a:endParaRPr lang="en-US" sz="3600" dirty="0"/>
          </a:p>
          <a:p>
            <a:pPr lvl="1"/>
            <a:r>
              <a:rPr lang="en-US" sz="3600" dirty="0" smtClean="0"/>
              <a:t>Independent Practice</a:t>
            </a:r>
          </a:p>
          <a:p>
            <a:pPr marL="36576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38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Lesson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5-10 minutes in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5046"/>
            <a:ext cx="7024744" cy="7987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Prompting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7" y="1926304"/>
            <a:ext cx="6777317" cy="43163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Instructor verbally prompts </a:t>
            </a:r>
            <a:r>
              <a:rPr lang="en-US" dirty="0" smtClean="0"/>
              <a:t>social skill in </a:t>
            </a:r>
            <a:r>
              <a:rPr lang="en-US" dirty="0"/>
              <a:t>one-minute intervals</a:t>
            </a:r>
          </a:p>
          <a:p>
            <a:pPr lvl="1"/>
            <a:r>
              <a:rPr lang="en-US" sz="2400" dirty="0"/>
              <a:t>Give eye contact to friend</a:t>
            </a:r>
          </a:p>
          <a:p>
            <a:pPr lvl="1"/>
            <a:r>
              <a:rPr lang="en-US" sz="2400" dirty="0"/>
              <a:t>Face peer</a:t>
            </a:r>
          </a:p>
          <a:p>
            <a:pPr lvl="1"/>
            <a:r>
              <a:rPr lang="en-US" sz="2400" dirty="0"/>
              <a:t>Use an audible voice</a:t>
            </a:r>
          </a:p>
          <a:p>
            <a:pPr lvl="1"/>
            <a:r>
              <a:rPr lang="en-US" sz="2400" dirty="0"/>
              <a:t>Generic conversation starter</a:t>
            </a:r>
          </a:p>
          <a:p>
            <a:pPr lvl="2"/>
            <a:r>
              <a:rPr lang="en-US" sz="2200" dirty="0"/>
              <a:t>Ask your friend what they did last night.</a:t>
            </a:r>
          </a:p>
          <a:p>
            <a:pPr lvl="2"/>
            <a:r>
              <a:rPr lang="en-US" sz="2200" dirty="0"/>
              <a:t>Ask your friend what they did over the </a:t>
            </a:r>
            <a:r>
              <a:rPr lang="en-US" sz="2200" dirty="0" smtClean="0"/>
              <a:t>weekend.</a:t>
            </a:r>
          </a:p>
          <a:p>
            <a:pPr lvl="2"/>
            <a:r>
              <a:rPr lang="en-US" sz="2200" dirty="0" smtClean="0"/>
              <a:t>Ask </a:t>
            </a:r>
            <a:r>
              <a:rPr lang="en-US" sz="2200" dirty="0"/>
              <a:t>your friend what they have for lunch today.</a:t>
            </a:r>
          </a:p>
          <a:p>
            <a:pPr lvl="1"/>
            <a:r>
              <a:rPr lang="en-US" sz="2400" dirty="0"/>
              <a:t>Contribute to ongoing </a:t>
            </a:r>
            <a:r>
              <a:rPr lang="en-US" sz="2400" dirty="0" smtClean="0"/>
              <a:t>conversation</a:t>
            </a:r>
            <a:endParaRPr lang="en-US" sz="2400" dirty="0"/>
          </a:p>
        </p:txBody>
      </p:sp>
      <p:pic>
        <p:nvPicPr>
          <p:cNvPr id="4" name="Picture 3" descr="P1040757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24" y="2455895"/>
            <a:ext cx="2382321" cy="139973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file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Reinforcement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First fade – friend paper</a:t>
            </a:r>
          </a:p>
          <a:p>
            <a:r>
              <a:rPr lang="en-US" sz="4000" dirty="0" smtClean="0"/>
              <a:t>Second fade – reinforce peer</a:t>
            </a:r>
          </a:p>
          <a:p>
            <a:r>
              <a:rPr lang="en-US" sz="4000" dirty="0" smtClean="0"/>
              <a:t>Third fade – verbal praise</a:t>
            </a:r>
          </a:p>
          <a:p>
            <a:r>
              <a:rPr lang="en-US" sz="4000" dirty="0" smtClean="0"/>
              <a:t>Final fade – no reinforcement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698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Peer Involvement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History of learner with peer</a:t>
            </a:r>
          </a:p>
          <a:p>
            <a:r>
              <a:rPr lang="en-US" sz="4000" dirty="0" smtClean="0"/>
              <a:t>Friend paper</a:t>
            </a:r>
          </a:p>
          <a:p>
            <a:r>
              <a:rPr lang="en-US" sz="4000" dirty="0" smtClean="0"/>
              <a:t>Participant delivered reinforcement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en-US" sz="1200" dirty="0"/>
              <a:t>(Scott &amp; Nelson, 1998)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9105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67771"/>
            <a:ext cx="7024744" cy="7488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Fading Procedure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46" y="1783624"/>
            <a:ext cx="6777317" cy="3508977"/>
          </a:xfrm>
        </p:spPr>
        <p:txBody>
          <a:bodyPr>
            <a:noAutofit/>
          </a:bodyPr>
          <a:lstStyle/>
          <a:p>
            <a:r>
              <a:rPr lang="en-US" sz="2000" dirty="0"/>
              <a:t>Fading begins when student is able to maintain social engagement levels at or above </a:t>
            </a:r>
            <a:r>
              <a:rPr lang="en-US" sz="2000" dirty="0" smtClean="0"/>
              <a:t>60</a:t>
            </a:r>
            <a:r>
              <a:rPr lang="en-US" sz="2000" dirty="0"/>
              <a:t>% of session intervals over </a:t>
            </a:r>
            <a:r>
              <a:rPr lang="en-US" sz="2000" dirty="0" smtClean="0"/>
              <a:t>five sessions (Hartzell, Gann, </a:t>
            </a:r>
            <a:r>
              <a:rPr lang="en-US" sz="2000" dirty="0" err="1" smtClean="0"/>
              <a:t>Liaupsin</a:t>
            </a:r>
            <a:r>
              <a:rPr lang="en-US" sz="2000" dirty="0" smtClean="0"/>
              <a:t>, &amp; Clem, 2015)</a:t>
            </a:r>
            <a:endParaRPr lang="en-US" sz="2000" dirty="0"/>
          </a:p>
          <a:p>
            <a:r>
              <a:rPr lang="en-US" sz="2000" dirty="0"/>
              <a:t>Prompts faded to one prompt per every 2 minutes</a:t>
            </a:r>
          </a:p>
          <a:p>
            <a:pPr lvl="1"/>
            <a:r>
              <a:rPr lang="en-US" dirty="0"/>
              <a:t>Student no longer receives stickers for talking at lunch from peer</a:t>
            </a:r>
          </a:p>
          <a:p>
            <a:pPr lvl="1"/>
            <a:r>
              <a:rPr lang="en-US" dirty="0"/>
              <a:t>Peers now receive sticker from student for being a good </a:t>
            </a:r>
            <a:r>
              <a:rPr lang="en-US" dirty="0" smtClean="0"/>
              <a:t>friend</a:t>
            </a:r>
            <a:endParaRPr lang="en-US" dirty="0"/>
          </a:p>
          <a:p>
            <a:r>
              <a:rPr lang="en-US" sz="2000" dirty="0"/>
              <a:t>Prompts faded to one prompt per every 4 </a:t>
            </a:r>
            <a:r>
              <a:rPr lang="en-US" sz="2000" dirty="0" smtClean="0"/>
              <a:t>minutes</a:t>
            </a:r>
            <a:endParaRPr lang="en-US" sz="2000" dirty="0"/>
          </a:p>
          <a:p>
            <a:r>
              <a:rPr lang="en-US" sz="2000" dirty="0"/>
              <a:t>Prompts discontinued, but student receives occasional praise from adults for appropriate social behavior at lunch</a:t>
            </a: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ial skills b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63" y="301345"/>
            <a:ext cx="1221574" cy="12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2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514780"/>
              </p:ext>
            </p:extLst>
          </p:nvPr>
        </p:nvGraphicFramePr>
        <p:xfrm>
          <a:off x="3247385" y="568422"/>
          <a:ext cx="5332229" cy="582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6629400" imgH="7239000" progId="Word.Document.12">
                  <p:embed/>
                </p:oleObj>
              </mc:Choice>
              <mc:Fallback>
                <p:oleObj name="Document" r:id="rId4" imgW="6629400" imgH="723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7385" y="568422"/>
                        <a:ext cx="5332229" cy="582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4598179" y="1599525"/>
            <a:ext cx="3975671" cy="0"/>
          </a:xfrm>
          <a:prstGeom prst="line">
            <a:avLst/>
          </a:prstGeom>
          <a:ln>
            <a:solidFill>
              <a:schemeClr val="accent3">
                <a:alpha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98179" y="3311622"/>
            <a:ext cx="3977640" cy="0"/>
          </a:xfrm>
          <a:prstGeom prst="line">
            <a:avLst/>
          </a:prstGeom>
          <a:ln>
            <a:solidFill>
              <a:schemeClr val="accent3">
                <a:alpha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98179" y="5040827"/>
            <a:ext cx="3977640" cy="0"/>
          </a:xfrm>
          <a:prstGeom prst="line">
            <a:avLst/>
          </a:prstGeom>
          <a:ln>
            <a:solidFill>
              <a:schemeClr val="accent3">
                <a:alpha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04342"/>
              </p:ext>
            </p:extLst>
          </p:nvPr>
        </p:nvGraphicFramePr>
        <p:xfrm>
          <a:off x="618891" y="568422"/>
          <a:ext cx="313764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2"/>
                <a:gridCol w="784412"/>
                <a:gridCol w="784412"/>
                <a:gridCol w="784412"/>
              </a:tblGrid>
              <a:tr h="233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1%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Rng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0-2%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0-7%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0-3%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62%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73%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36%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Rng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20-93%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50-97%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17-72%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98%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98%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98%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smtClean="0"/>
                        <a:t>P 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70%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81%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smtClean="0"/>
                        <a:t>P 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66%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69%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Maintenance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47%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25%</a:t>
                      </a:r>
                      <a:endParaRPr lang="en-US" sz="1300" dirty="0"/>
                    </a:p>
                  </a:txBody>
                  <a:tcPr/>
                </a:tc>
              </a:tr>
              <a:tr h="2335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Rng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30-68%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40-62%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16-37%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914" y="-44821"/>
            <a:ext cx="3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Social Engagement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84064" y="5800316"/>
            <a:ext cx="948914" cy="12842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19850" y="5745079"/>
            <a:ext cx="321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86</a:t>
            </a:r>
            <a:endParaRPr lang="en-US" sz="1000" dirty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60207" y="5660090"/>
            <a:ext cx="109587" cy="123870"/>
            <a:chOff x="6899247" y="6278325"/>
            <a:chExt cx="109587" cy="12387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899247" y="6278325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30352" y="6316581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565056" y="3938204"/>
            <a:ext cx="109587" cy="123870"/>
            <a:chOff x="6899247" y="6278325"/>
            <a:chExt cx="109587" cy="12387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899247" y="6278325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930352" y="6316581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565056" y="2207116"/>
            <a:ext cx="109587" cy="123870"/>
            <a:chOff x="6899247" y="6278325"/>
            <a:chExt cx="109587" cy="12387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899247" y="6278325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930352" y="6316581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55087" y="5662676"/>
            <a:ext cx="109587" cy="123870"/>
            <a:chOff x="6899247" y="6278325"/>
            <a:chExt cx="109587" cy="12387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899247" y="6278325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930352" y="6316581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055107" y="3933347"/>
            <a:ext cx="109587" cy="123870"/>
            <a:chOff x="6899247" y="6278325"/>
            <a:chExt cx="109587" cy="12387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899247" y="6278325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930352" y="6316581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055087" y="2197683"/>
            <a:ext cx="109587" cy="123870"/>
            <a:chOff x="6899247" y="6278325"/>
            <a:chExt cx="109587" cy="12387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6899247" y="6278325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930352" y="6316581"/>
              <a:ext cx="78482" cy="8561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800790" y="5740531"/>
            <a:ext cx="321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88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81730" y="5743117"/>
            <a:ext cx="372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123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6940" y="5745703"/>
            <a:ext cx="372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125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2150" y="5741155"/>
            <a:ext cx="372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127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1380" y="103048"/>
            <a:ext cx="334689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Autism Spectrum Disorder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42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It all started five years ago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 descr="Isaiah Lunch Ki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/>
      </p:pic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4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102" y="33346"/>
            <a:ext cx="4213925" cy="4867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Emotional Behavioral Disorder</a:t>
            </a:r>
            <a:endParaRPr lang="en-US" sz="1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671070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creen Shot 2015-10-23 at 2.54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" y="399521"/>
            <a:ext cx="5055540" cy="616741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32044" y="2109107"/>
            <a:ext cx="4395107" cy="349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32044" y="4154713"/>
            <a:ext cx="4395107" cy="312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26866" y="598705"/>
            <a:ext cx="0" cy="181395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42337" y="2412663"/>
            <a:ext cx="0" cy="2051701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09301" y="4464364"/>
            <a:ext cx="0" cy="1667655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73380" y="4376964"/>
            <a:ext cx="0" cy="1755055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49416" y="4295031"/>
            <a:ext cx="0" cy="1836988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35844" y="4154713"/>
            <a:ext cx="0" cy="1977306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02217" y="2412664"/>
            <a:ext cx="7084" cy="1964300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87058" y="2407408"/>
            <a:ext cx="1000" cy="1887623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71235" y="2407406"/>
            <a:ext cx="0" cy="17473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97458" y="598705"/>
            <a:ext cx="0" cy="1813959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80751" y="598705"/>
            <a:ext cx="0" cy="1808703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6866" y="2412663"/>
            <a:ext cx="415471" cy="1"/>
          </a:xfrm>
          <a:prstGeom prst="line">
            <a:avLst/>
          </a:prstGeom>
          <a:ln w="635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49591" y="4466748"/>
            <a:ext cx="552626" cy="1"/>
          </a:xfrm>
          <a:prstGeom prst="line">
            <a:avLst/>
          </a:prstGeom>
          <a:ln w="635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02211" y="4383291"/>
            <a:ext cx="1064678" cy="1"/>
          </a:xfrm>
          <a:prstGeom prst="line">
            <a:avLst/>
          </a:prstGeom>
          <a:ln w="63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88058" y="4295030"/>
            <a:ext cx="1055534" cy="1"/>
          </a:xfrm>
          <a:prstGeom prst="line">
            <a:avLst/>
          </a:prstGeom>
          <a:ln w="63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971800" y="4154713"/>
            <a:ext cx="565799" cy="0"/>
          </a:xfrm>
          <a:prstGeom prst="line">
            <a:avLst/>
          </a:prstGeom>
          <a:ln w="635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97459" y="2407407"/>
            <a:ext cx="406307" cy="1"/>
          </a:xfrm>
          <a:prstGeom prst="line">
            <a:avLst/>
          </a:prstGeom>
          <a:ln w="63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80751" y="2409938"/>
            <a:ext cx="406307" cy="1"/>
          </a:xfrm>
          <a:prstGeom prst="line">
            <a:avLst/>
          </a:prstGeom>
          <a:ln w="63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063" y="280585"/>
            <a:ext cx="5588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Times New Roman"/>
                <a:cs typeface="Times New Roman"/>
              </a:rPr>
              <a:t>Baseline</a:t>
            </a:r>
            <a:endParaRPr lang="en-US" sz="700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00747" y="292359"/>
            <a:ext cx="979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Times New Roman"/>
                <a:cs typeface="Times New Roman"/>
              </a:rPr>
              <a:t>Intervention</a:t>
            </a:r>
            <a:endParaRPr lang="en-US" sz="700" dirty="0">
              <a:latin typeface="Times New Roman"/>
              <a:cs typeface="Times New Roma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38656" y="420810"/>
            <a:ext cx="5588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Times New Roman"/>
                <a:cs typeface="Times New Roman"/>
              </a:rPr>
              <a:t>1 min</a:t>
            </a:r>
            <a:endParaRPr lang="en-US" sz="700" dirty="0">
              <a:latin typeface="Times New Roman"/>
              <a:cs typeface="Times New 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19156" y="416262"/>
            <a:ext cx="5588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Times New Roman"/>
                <a:cs typeface="Times New Roman"/>
              </a:rPr>
              <a:t>2</a:t>
            </a:r>
            <a:r>
              <a:rPr lang="en-US" sz="700" dirty="0" smtClean="0">
                <a:latin typeface="Times New Roman"/>
                <a:cs typeface="Times New Roman"/>
              </a:rPr>
              <a:t> min</a:t>
            </a:r>
            <a:endParaRPr lang="en-US" sz="700" dirty="0"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2494" y="416262"/>
            <a:ext cx="5588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Times New Roman"/>
                <a:cs typeface="Times New Roman"/>
              </a:rPr>
              <a:t>4 min</a:t>
            </a:r>
            <a:endParaRPr lang="en-US" sz="700" dirty="0">
              <a:latin typeface="Times New Roman"/>
              <a:cs typeface="Times New Roman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632641" y="598704"/>
            <a:ext cx="1" cy="1808702"/>
          </a:xfrm>
          <a:prstGeom prst="line">
            <a:avLst/>
          </a:prstGeom>
          <a:ln w="635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33776" y="2407405"/>
            <a:ext cx="330339" cy="0"/>
          </a:xfrm>
          <a:prstGeom prst="line">
            <a:avLst/>
          </a:prstGeom>
          <a:ln w="635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748528" y="292359"/>
            <a:ext cx="6951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Times New Roman"/>
                <a:cs typeface="Times New Roman"/>
              </a:rPr>
              <a:t>Maintenance</a:t>
            </a:r>
            <a:endParaRPr lang="en-US" sz="700" dirty="0">
              <a:latin typeface="Times New Roman"/>
              <a:cs typeface="Times New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75684" y="1788532"/>
            <a:ext cx="628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/>
                <a:cs typeface="Times New Roman"/>
              </a:rPr>
              <a:t>Dayton</a:t>
            </a:r>
            <a:endParaRPr lang="en-US" sz="700" dirty="0">
              <a:latin typeface="Times New Roman"/>
              <a:cs typeface="Times New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75684" y="3852968"/>
            <a:ext cx="628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/>
                <a:cs typeface="Times New Roman"/>
              </a:rPr>
              <a:t>Nathan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75684" y="5931964"/>
            <a:ext cx="628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/>
                <a:cs typeface="Times New Roman"/>
              </a:rPr>
              <a:t>Lucas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 rot="16200000">
            <a:off x="-585189" y="3287300"/>
            <a:ext cx="2197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/>
                <a:cs typeface="Times New Roman"/>
              </a:rPr>
              <a:t>Percent of Intervals Socially Engaged</a:t>
            </a:r>
            <a:endParaRPr lang="en-US" sz="1000" dirty="0">
              <a:latin typeface="Times New Roman"/>
              <a:cs typeface="Times New Roman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46409"/>
              </p:ext>
            </p:extLst>
          </p:nvPr>
        </p:nvGraphicFramePr>
        <p:xfrm>
          <a:off x="5769730" y="742914"/>
          <a:ext cx="2392358" cy="118906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58400"/>
                <a:gridCol w="746292"/>
                <a:gridCol w="787666"/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Phase</a:t>
                      </a:r>
                      <a:endParaRPr lang="en-US" sz="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Setting</a:t>
                      </a:r>
                      <a:endParaRPr lang="en-US" sz="105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1" dirty="0" smtClean="0"/>
                        <a:t>Lunchroom</a:t>
                      </a:r>
                      <a:endParaRPr lang="en-US" sz="800" b="1" i="1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1" dirty="0" smtClean="0"/>
                        <a:t>Playground</a:t>
                      </a:r>
                      <a:endParaRPr lang="en-US" sz="800" b="1" i="1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A"/>
                    </a:solidFill>
                  </a:tcPr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Baseline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7%</a:t>
                      </a:r>
                      <a:endParaRPr lang="en-US" sz="800" dirty="0"/>
                    </a:p>
                  </a:txBody>
                  <a:tcPr anchor="ctr">
                    <a:solidFill>
                      <a:srgbClr val="EB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11%</a:t>
                      </a:r>
                      <a:endParaRPr lang="en-US" sz="800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Intervention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83%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37%</a:t>
                      </a:r>
                      <a:endParaRPr lang="en-US" sz="800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Maintenance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28%*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86%*</a:t>
                      </a:r>
                      <a:endParaRPr lang="en-US" sz="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77347"/>
              </p:ext>
            </p:extLst>
          </p:nvPr>
        </p:nvGraphicFramePr>
        <p:xfrm>
          <a:off x="5769730" y="2694571"/>
          <a:ext cx="2392358" cy="118906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58400"/>
                <a:gridCol w="746292"/>
                <a:gridCol w="787666"/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Phase</a:t>
                      </a:r>
                      <a:endParaRPr lang="en-US" sz="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Setting</a:t>
                      </a:r>
                      <a:endParaRPr lang="en-US" sz="105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1" dirty="0" smtClean="0"/>
                        <a:t>Lunchroom</a:t>
                      </a:r>
                      <a:endParaRPr lang="en-US" sz="800" b="1" i="1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1" dirty="0" smtClean="0"/>
                        <a:t>Playground</a:t>
                      </a:r>
                      <a:endParaRPr lang="en-US" sz="800" b="1" i="1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A"/>
                    </a:solidFill>
                  </a:tcPr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Baseline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5%</a:t>
                      </a:r>
                      <a:endParaRPr lang="en-US" sz="800" dirty="0"/>
                    </a:p>
                  </a:txBody>
                  <a:tcPr anchor="ctr">
                    <a:solidFill>
                      <a:srgbClr val="EB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NA</a:t>
                      </a:r>
                      <a:endParaRPr lang="en-US" sz="800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Intervention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85%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63%</a:t>
                      </a:r>
                      <a:endParaRPr lang="en-US" sz="800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Maintenance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NA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NA</a:t>
                      </a:r>
                      <a:endParaRPr lang="en-US" sz="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39101"/>
              </p:ext>
            </p:extLst>
          </p:nvPr>
        </p:nvGraphicFramePr>
        <p:xfrm>
          <a:off x="5769730" y="4684277"/>
          <a:ext cx="2392358" cy="118906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58400"/>
                <a:gridCol w="746292"/>
                <a:gridCol w="787666"/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Phase</a:t>
                      </a:r>
                      <a:endParaRPr lang="en-US" sz="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Setting</a:t>
                      </a:r>
                      <a:endParaRPr lang="en-US" sz="105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1" dirty="0" smtClean="0"/>
                        <a:t>Lunchroom</a:t>
                      </a:r>
                      <a:endParaRPr lang="en-US" sz="800" b="1" i="1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1" dirty="0" smtClean="0"/>
                        <a:t>Playground</a:t>
                      </a:r>
                      <a:endParaRPr lang="en-US" sz="800" b="1" i="1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BEA"/>
                    </a:solidFill>
                  </a:tcPr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Baseline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15%</a:t>
                      </a:r>
                      <a:endParaRPr lang="en-US" sz="800" dirty="0"/>
                    </a:p>
                  </a:txBody>
                  <a:tcPr anchor="ctr">
                    <a:solidFill>
                      <a:srgbClr val="EB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34%</a:t>
                      </a:r>
                      <a:endParaRPr lang="en-US" sz="800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Intervention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87%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69%</a:t>
                      </a:r>
                      <a:endParaRPr lang="en-US" sz="800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b="1" i="1" dirty="0" smtClean="0"/>
                        <a:t>Maintenance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69%*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75%*</a:t>
                      </a:r>
                      <a:endParaRPr lang="en-US" sz="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4550262" y="4684277"/>
            <a:ext cx="100945" cy="229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043592" y="2694571"/>
            <a:ext cx="100945" cy="229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7665946">
            <a:off x="3602162" y="1848335"/>
            <a:ext cx="218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 rot="7665946">
            <a:off x="3941283" y="3904427"/>
            <a:ext cx="218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 rot="7665946">
            <a:off x="4516824" y="5962520"/>
            <a:ext cx="218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n-US" sz="14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53013"/>
              </p:ext>
            </p:extLst>
          </p:nvPr>
        </p:nvGraphicFramePr>
        <p:xfrm>
          <a:off x="5769730" y="1970779"/>
          <a:ext cx="2392359" cy="4928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2063"/>
                <a:gridCol w="465148"/>
                <a:gridCol w="465148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SSIS Standard Score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Pre-</a:t>
                      </a:r>
                      <a:endParaRPr lang="en-US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Post</a:t>
                      </a:r>
                      <a:endParaRPr lang="en-US" sz="900" b="1" i="1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Social Skills Index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74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84</a:t>
                      </a:r>
                      <a:endParaRPr lang="en-US" sz="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16435"/>
              </p:ext>
            </p:extLst>
          </p:nvPr>
        </p:nvGraphicFramePr>
        <p:xfrm>
          <a:off x="5769729" y="3924103"/>
          <a:ext cx="2392359" cy="4928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2063"/>
                <a:gridCol w="465148"/>
                <a:gridCol w="465148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SSIS Standard Score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Pre-</a:t>
                      </a:r>
                      <a:endParaRPr lang="en-US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Post</a:t>
                      </a:r>
                      <a:endParaRPr lang="en-US" sz="900" b="1" i="1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Social Skills Index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67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72</a:t>
                      </a:r>
                      <a:endParaRPr lang="en-US" sz="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57526"/>
              </p:ext>
            </p:extLst>
          </p:nvPr>
        </p:nvGraphicFramePr>
        <p:xfrm>
          <a:off x="5769729" y="5911505"/>
          <a:ext cx="2392359" cy="4928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2063"/>
                <a:gridCol w="465148"/>
                <a:gridCol w="465148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SSIS Standard Score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Pre-</a:t>
                      </a:r>
                      <a:endParaRPr lang="en-US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Post</a:t>
                      </a:r>
                      <a:endParaRPr lang="en-US" sz="900" b="1" i="1" dirty="0"/>
                    </a:p>
                  </a:txBody>
                  <a:tcPr anchor="ctr"/>
                </a:tc>
              </a:tr>
              <a:tr h="24141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Social Skills Index</a:t>
                      </a:r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67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en-US" sz="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59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Anecdotal effects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Behavior </a:t>
            </a:r>
          </a:p>
          <a:p>
            <a:r>
              <a:rPr lang="en-US" sz="3600" dirty="0" smtClean="0"/>
              <a:t>2+ years later</a:t>
            </a:r>
          </a:p>
          <a:p>
            <a:r>
              <a:rPr lang="en-US" sz="3600" dirty="0" smtClean="0"/>
              <a:t>Increased time in gen </a:t>
            </a:r>
            <a:r>
              <a:rPr lang="en-US" sz="3600" dirty="0" err="1" smtClean="0"/>
              <a:t>ed</a:t>
            </a:r>
            <a:r>
              <a:rPr lang="en-US" sz="3600" dirty="0" smtClean="0"/>
              <a:t> classroom</a:t>
            </a:r>
          </a:p>
          <a:p>
            <a:r>
              <a:rPr lang="en-US" sz="3600" dirty="0" smtClean="0"/>
              <a:t>Improved academic achievement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27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Troubleshooting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Staffing</a:t>
            </a:r>
          </a:p>
          <a:p>
            <a:r>
              <a:rPr lang="en-US" sz="3600" dirty="0" smtClean="0"/>
              <a:t>Data</a:t>
            </a:r>
          </a:p>
          <a:p>
            <a:r>
              <a:rPr lang="en-US" sz="3600" dirty="0" smtClean="0"/>
              <a:t>Lunchroom atmosphere</a:t>
            </a:r>
          </a:p>
          <a:p>
            <a:r>
              <a:rPr lang="en-US" sz="3600" dirty="0" smtClean="0"/>
              <a:t>Focus on social skills</a:t>
            </a:r>
          </a:p>
          <a:p>
            <a:r>
              <a:rPr lang="en-US" sz="3600" dirty="0" smtClean="0"/>
              <a:t>Inclusion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643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Middle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Lessons – Adult</a:t>
            </a:r>
          </a:p>
          <a:p>
            <a:pPr lvl="1"/>
            <a:r>
              <a:rPr lang="en-US" sz="3200" dirty="0" smtClean="0"/>
              <a:t>1-2 times per week</a:t>
            </a:r>
          </a:p>
          <a:p>
            <a:r>
              <a:rPr lang="en-US" sz="3600" dirty="0" smtClean="0"/>
              <a:t>Prompting – Peer mediator</a:t>
            </a:r>
          </a:p>
          <a:p>
            <a:pPr lvl="1"/>
            <a:r>
              <a:rPr lang="en-US" sz="3200" dirty="0" smtClean="0"/>
              <a:t>3 times weekly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200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3628" y="115984"/>
            <a:ext cx="228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NOW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 descr="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66" y="3723111"/>
            <a:ext cx="1895621" cy="19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4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Participant: </a:t>
            </a:r>
            <a:r>
              <a:rPr lang="en-US" sz="4000" dirty="0" err="1" smtClean="0"/>
              <a:t>Layla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13 years old</a:t>
            </a:r>
          </a:p>
          <a:p>
            <a:r>
              <a:rPr lang="en-US" sz="3200" dirty="0"/>
              <a:t>Diagnosed with ASD</a:t>
            </a:r>
          </a:p>
          <a:p>
            <a:r>
              <a:rPr lang="en-US" sz="3200" dirty="0"/>
              <a:t>Quiet</a:t>
            </a:r>
          </a:p>
          <a:p>
            <a:r>
              <a:rPr lang="en-US" sz="3200" dirty="0"/>
              <a:t>Head down, black hoodie every day</a:t>
            </a:r>
          </a:p>
          <a:p>
            <a:r>
              <a:rPr lang="en-US" sz="3200" dirty="0"/>
              <a:t>Ate lunch for 5-7 minutes each day </a:t>
            </a:r>
          </a:p>
          <a:p>
            <a:r>
              <a:rPr lang="en-US" sz="3200" dirty="0"/>
              <a:t>Stood by bathrooms</a:t>
            </a:r>
          </a:p>
        </p:txBody>
      </p:sp>
    </p:spTree>
    <p:extLst>
      <p:ext uri="{BB962C8B-B14F-4D97-AF65-F5344CB8AC3E}">
        <p14:creationId xmlns:p14="http://schemas.microsoft.com/office/powerpoint/2010/main" val="300418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Participant: </a:t>
            </a:r>
            <a:r>
              <a:rPr lang="en-US" sz="4000" dirty="0" err="1" smtClean="0"/>
              <a:t>thomas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14 years old</a:t>
            </a:r>
          </a:p>
          <a:p>
            <a:r>
              <a:rPr lang="en-US" sz="3600" dirty="0"/>
              <a:t>Diagnosed with ASD and ADD</a:t>
            </a:r>
          </a:p>
          <a:p>
            <a:r>
              <a:rPr lang="en-US" sz="3600" dirty="0"/>
              <a:t>Inappropriate with peers</a:t>
            </a:r>
          </a:p>
          <a:p>
            <a:r>
              <a:rPr lang="en-US" sz="3600" dirty="0"/>
              <a:t>Touched girls and boys inappropriately</a:t>
            </a:r>
          </a:p>
          <a:p>
            <a:r>
              <a:rPr lang="en-US" sz="3600" dirty="0"/>
              <a:t>Roamed around lunchroom looking for food</a:t>
            </a:r>
          </a:p>
        </p:txBody>
      </p:sp>
    </p:spTree>
    <p:extLst>
      <p:ext uri="{BB962C8B-B14F-4D97-AF65-F5344CB8AC3E}">
        <p14:creationId xmlns:p14="http://schemas.microsoft.com/office/powerpoint/2010/main" val="103063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Participant: </a:t>
            </a:r>
            <a:r>
              <a:rPr lang="en-US" sz="4000" dirty="0" err="1" smtClean="0"/>
              <a:t>Kade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14 years old</a:t>
            </a:r>
          </a:p>
          <a:p>
            <a:r>
              <a:rPr lang="en-US" sz="3600" dirty="0"/>
              <a:t>Diagnosed with ASD</a:t>
            </a:r>
          </a:p>
          <a:p>
            <a:r>
              <a:rPr lang="en-US" sz="3600" dirty="0"/>
              <a:t>Quiet</a:t>
            </a:r>
          </a:p>
          <a:p>
            <a:r>
              <a:rPr lang="en-US" sz="3600" dirty="0"/>
              <a:t>Awkward with peers</a:t>
            </a:r>
          </a:p>
          <a:p>
            <a:r>
              <a:rPr lang="en-US" sz="3600" dirty="0"/>
              <a:t>Ate lunch in SPED room every day</a:t>
            </a:r>
          </a:p>
        </p:txBody>
      </p:sp>
    </p:spTree>
    <p:extLst>
      <p:ext uri="{BB962C8B-B14F-4D97-AF65-F5344CB8AC3E}">
        <p14:creationId xmlns:p14="http://schemas.microsoft.com/office/powerpoint/2010/main" val="1351398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yak yak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02" r="-114202"/>
          <a:stretch>
            <a:fillRect/>
          </a:stretch>
        </p:blipFill>
        <p:spPr>
          <a:xfrm>
            <a:off x="685800" y="620713"/>
            <a:ext cx="7772400" cy="433228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Candace.gann@utsa.edu</a:t>
            </a:r>
            <a:r>
              <a:rPr lang="en-US" sz="2000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hartzell@email.arizona.edu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3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Social Deficits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 smtClean="0">
                <a:solidFill>
                  <a:schemeClr val="tx1"/>
                </a:solidFill>
              </a:rPr>
              <a:t>Autism Spectrum Disorder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Emotional Behavioral Disorder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Attention Deficit Disorder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Learning Disabilities</a:t>
            </a: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000" dirty="0" smtClean="0"/>
          </a:p>
        </p:txBody>
      </p:sp>
      <p:pic>
        <p:nvPicPr>
          <p:cNvPr id="5" name="Picture 4" descr="Kids soci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9" y="4536198"/>
            <a:ext cx="1964665" cy="1589965"/>
          </a:xfrm>
          <a:prstGeom prst="rect">
            <a:avLst/>
          </a:prstGeom>
        </p:spPr>
      </p:pic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Intervention needed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Skills deficit</a:t>
            </a:r>
          </a:p>
          <a:p>
            <a:r>
              <a:rPr lang="en-US" sz="4400" dirty="0" smtClean="0"/>
              <a:t>Performance deficits</a:t>
            </a:r>
          </a:p>
          <a:p>
            <a:r>
              <a:rPr lang="en-US" sz="4400" dirty="0" smtClean="0"/>
              <a:t>Natural Environment</a:t>
            </a:r>
          </a:p>
          <a:p>
            <a:r>
              <a:rPr lang="en-US" sz="4400" dirty="0" smtClean="0"/>
              <a:t>Lack of generalization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5128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1" y="635248"/>
            <a:ext cx="8219527" cy="95571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2+2=5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Complexity of social behavior</a:t>
            </a:r>
          </a:p>
          <a:p>
            <a:r>
              <a:rPr lang="en-US" sz="4000" dirty="0" smtClean="0"/>
              <a:t>Different generalization effect as academic skills</a:t>
            </a:r>
          </a:p>
          <a:p>
            <a:r>
              <a:rPr lang="en-US" sz="4000" dirty="0" smtClean="0"/>
              <a:t>History of learner with his peers</a:t>
            </a:r>
          </a:p>
          <a:p>
            <a:r>
              <a:rPr lang="en-US" sz="4000" dirty="0" smtClean="0"/>
              <a:t>Learner’s social deficits</a:t>
            </a:r>
          </a:p>
          <a:p>
            <a:r>
              <a:rPr lang="en-US" sz="4000" dirty="0" smtClean="0"/>
              <a:t>Functional assessment of social difficulty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581" y="6247934"/>
            <a:ext cx="82195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1050" dirty="0" smtClean="0"/>
              <a:t>(Scott </a:t>
            </a:r>
            <a:r>
              <a:rPr lang="en-US" sz="1050" dirty="0"/>
              <a:t>&amp; Nelson, </a:t>
            </a:r>
            <a:r>
              <a:rPr lang="en-US" sz="1050" dirty="0" smtClean="0"/>
              <a:t>1998)</a:t>
            </a:r>
            <a:endParaRPr lang="en-US" sz="1050" dirty="0"/>
          </a:p>
        </p:txBody>
      </p:sp>
      <p:pic>
        <p:nvPicPr>
          <p:cNvPr id="5" name="Picture 4" descr="playlearngro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45" y="266024"/>
            <a:ext cx="1785635" cy="13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3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S</a:t>
            </a:r>
            <a:r>
              <a:rPr lang="en-US" sz="3200" dirty="0" smtClean="0"/>
              <a:t>ocial </a:t>
            </a:r>
            <a:r>
              <a:rPr lang="en-US" sz="3200" b="1" dirty="0" smtClean="0"/>
              <a:t>M</a:t>
            </a:r>
            <a:r>
              <a:rPr lang="en-US" sz="3200" dirty="0" smtClean="0"/>
              <a:t>echanics </a:t>
            </a:r>
            <a:r>
              <a:rPr lang="en-US" sz="3200" b="1" dirty="0" smtClean="0"/>
              <a:t>I</a:t>
            </a:r>
            <a:r>
              <a:rPr lang="en-US" sz="3200" dirty="0" smtClean="0"/>
              <a:t>ntegrated in the </a:t>
            </a:r>
            <a:r>
              <a:rPr lang="en-US" sz="3200" b="1" dirty="0" smtClean="0"/>
              <a:t>L</a:t>
            </a:r>
            <a:r>
              <a:rPr lang="en-US" sz="3200" dirty="0" smtClean="0"/>
              <a:t>earning </a:t>
            </a:r>
            <a:r>
              <a:rPr lang="en-US" sz="3200" b="1" dirty="0" smtClean="0"/>
              <a:t>E</a:t>
            </a:r>
            <a:r>
              <a:rPr lang="en-US" sz="3200" dirty="0" smtClean="0"/>
              <a:t>nvironment (SMILE)</a:t>
            </a:r>
            <a:endParaRPr lang="en-US" sz="32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929199"/>
              </p:ext>
            </p:extLst>
          </p:nvPr>
        </p:nvGraphicFramePr>
        <p:xfrm>
          <a:off x="1043490" y="255240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891" y="6246272"/>
            <a:ext cx="8212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</a:t>
            </a:r>
            <a:r>
              <a:rPr lang="en-US" sz="1050" dirty="0" err="1" smtClean="0"/>
              <a:t>Hartzell</a:t>
            </a:r>
            <a:r>
              <a:rPr lang="en-US" sz="1050" dirty="0" smtClean="0"/>
              <a:t>, Gann, </a:t>
            </a:r>
            <a:r>
              <a:rPr lang="en-US" sz="1050" dirty="0" err="1" smtClean="0"/>
              <a:t>Liaupsin</a:t>
            </a:r>
            <a:r>
              <a:rPr lang="en-US" sz="1050" dirty="0" smtClean="0"/>
              <a:t>, &amp; Clem, 2015)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179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79" y="335622"/>
            <a:ext cx="8313295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Participant Selection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02" y="1698002"/>
            <a:ext cx="6777317" cy="4748151"/>
          </a:xfrm>
        </p:spPr>
        <p:txBody>
          <a:bodyPr>
            <a:noAutofit/>
          </a:bodyPr>
          <a:lstStyle/>
          <a:p>
            <a:r>
              <a:rPr lang="en-US" sz="3600" dirty="0" smtClean="0"/>
              <a:t>Diagnosed with autism by multidisciplinary team.</a:t>
            </a:r>
            <a:endParaRPr lang="en-US" sz="3600" dirty="0"/>
          </a:p>
          <a:p>
            <a:r>
              <a:rPr lang="en-US" sz="3600" dirty="0" smtClean="0"/>
              <a:t>Identified by teacher as displaying social skills deficits.</a:t>
            </a:r>
            <a:endParaRPr lang="en-US" sz="3600" dirty="0"/>
          </a:p>
          <a:p>
            <a:r>
              <a:rPr lang="en-US" sz="3600" dirty="0"/>
              <a:t>Below average Social Skills domain score on SSIS</a:t>
            </a:r>
          </a:p>
        </p:txBody>
      </p:sp>
      <p:pic>
        <p:nvPicPr>
          <p:cNvPr id="5" name="Picture 4" descr="Interperso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88" y="2493278"/>
            <a:ext cx="2286000" cy="190500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9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Participant: 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 years old</a:t>
            </a:r>
          </a:p>
          <a:p>
            <a:r>
              <a:rPr lang="en-US" dirty="0" smtClean="0"/>
              <a:t>Down Syndrome</a:t>
            </a:r>
          </a:p>
          <a:p>
            <a:r>
              <a:rPr lang="en-US" dirty="0" smtClean="0"/>
              <a:t>Avoid social interactions</a:t>
            </a:r>
          </a:p>
          <a:p>
            <a:r>
              <a:rPr lang="en-US" dirty="0" smtClean="0"/>
              <a:t>Aggressive social behaviors</a:t>
            </a:r>
          </a:p>
          <a:p>
            <a:r>
              <a:rPr lang="en-US" dirty="0" smtClean="0"/>
              <a:t>Speech difficulty</a:t>
            </a:r>
          </a:p>
          <a:p>
            <a:r>
              <a:rPr lang="en-US" dirty="0" smtClean="0"/>
              <a:t>Standard score of 79 on SSRS social skills subscale </a:t>
            </a:r>
            <a:endParaRPr lang="en-US" dirty="0"/>
          </a:p>
        </p:txBody>
      </p:sp>
      <p:pic>
        <p:nvPicPr>
          <p:cNvPr id="5" name="Content Placeholder 4" descr="down-syndrom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3983"/>
          <a:stretch>
            <a:fillRect/>
          </a:stretch>
        </p:blipFill>
        <p:spPr>
          <a:xfrm>
            <a:off x="4751388" y="3024188"/>
            <a:ext cx="3657600" cy="3376612"/>
          </a:xfrm>
        </p:spPr>
      </p:pic>
    </p:spTree>
    <p:extLst>
      <p:ext uri="{BB962C8B-B14F-4D97-AF65-F5344CB8AC3E}">
        <p14:creationId xmlns:p14="http://schemas.microsoft.com/office/powerpoint/2010/main" val="3954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Participant: </a:t>
            </a:r>
            <a:r>
              <a:rPr lang="en-US" dirty="0" err="1" smtClean="0"/>
              <a:t>Chantelle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 years old</a:t>
            </a:r>
          </a:p>
          <a:p>
            <a:r>
              <a:rPr lang="en-US" dirty="0" smtClean="0"/>
              <a:t>Process of evaluation for ASD</a:t>
            </a:r>
          </a:p>
          <a:p>
            <a:r>
              <a:rPr lang="en-US" dirty="0" smtClean="0"/>
              <a:t>Avoided contact with peers</a:t>
            </a:r>
          </a:p>
          <a:p>
            <a:r>
              <a:rPr lang="en-US" dirty="0" smtClean="0"/>
              <a:t>Limited social contact</a:t>
            </a:r>
          </a:p>
          <a:p>
            <a:r>
              <a:rPr lang="en-US" dirty="0" smtClean="0"/>
              <a:t>Low audibility</a:t>
            </a:r>
          </a:p>
          <a:p>
            <a:r>
              <a:rPr lang="en-US" dirty="0" smtClean="0"/>
              <a:t>Standard score of 67 on SSRS social skills subscale</a:t>
            </a:r>
            <a:endParaRPr lang="en-US" dirty="0"/>
          </a:p>
        </p:txBody>
      </p:sp>
      <p:pic>
        <p:nvPicPr>
          <p:cNvPr id="5" name="Content Placeholder 4" descr="Autism-0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3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219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1636</TotalTime>
  <Words>795</Words>
  <Application>Microsoft Macintosh PowerPoint</Application>
  <PresentationFormat>On-screen Show (4:3)</PresentationFormat>
  <Paragraphs>263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Apothecary</vt:lpstr>
      <vt:lpstr>Document</vt:lpstr>
      <vt:lpstr>SMILE Intervention:  Social Mechanics Integrated in the Learning Environment</vt:lpstr>
      <vt:lpstr>It all started five years ago…</vt:lpstr>
      <vt:lpstr>Social Deficits:</vt:lpstr>
      <vt:lpstr>Intervention needed</vt:lpstr>
      <vt:lpstr>2+2=5</vt:lpstr>
      <vt:lpstr>Social Mechanics Integrated in the Learning Environment (SMILE)</vt:lpstr>
      <vt:lpstr>Participant Selection</vt:lpstr>
      <vt:lpstr>Participant: Mary</vt:lpstr>
      <vt:lpstr>Participant: Chantelle</vt:lpstr>
      <vt:lpstr>Participant: Beatrice</vt:lpstr>
      <vt:lpstr>Setting</vt:lpstr>
      <vt:lpstr>Lessons</vt:lpstr>
      <vt:lpstr>Example of Lesson</vt:lpstr>
      <vt:lpstr>Prompting Procedure</vt:lpstr>
      <vt:lpstr>Reinforcement</vt:lpstr>
      <vt:lpstr>Peer Involvement</vt:lpstr>
      <vt:lpstr>Fading Procedure</vt:lpstr>
      <vt:lpstr>Example of SMILE</vt:lpstr>
      <vt:lpstr>PowerPoint Presentation</vt:lpstr>
      <vt:lpstr>Emotional Behavioral Disorder</vt:lpstr>
      <vt:lpstr>Anecdotal effects</vt:lpstr>
      <vt:lpstr>Troubleshooting</vt:lpstr>
      <vt:lpstr>Middle School</vt:lpstr>
      <vt:lpstr>Participant: Layla</vt:lpstr>
      <vt:lpstr>Participant: thomas</vt:lpstr>
      <vt:lpstr>Participant: Kade</vt:lpstr>
      <vt:lpstr>hartzell@email.arizona.edu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Instruction with Students with EBD</dc:title>
  <dc:creator>Becca Hartzell</dc:creator>
  <cp:lastModifiedBy>Becca Hartzell</cp:lastModifiedBy>
  <cp:revision>82</cp:revision>
  <dcterms:created xsi:type="dcterms:W3CDTF">2014-12-02T03:42:17Z</dcterms:created>
  <dcterms:modified xsi:type="dcterms:W3CDTF">2016-07-14T16:28:33Z</dcterms:modified>
</cp:coreProperties>
</file>