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sldIdLst>
    <p:sldId id="256" r:id="rId2"/>
    <p:sldId id="257" r:id="rId3"/>
    <p:sldId id="259" r:id="rId4"/>
    <p:sldId id="276" r:id="rId5"/>
    <p:sldId id="280" r:id="rId6"/>
    <p:sldId id="281" r:id="rId7"/>
    <p:sldId id="261" r:id="rId8"/>
    <p:sldId id="282" r:id="rId9"/>
    <p:sldId id="272" r:id="rId10"/>
    <p:sldId id="265" r:id="rId11"/>
    <p:sldId id="266" r:id="rId12"/>
    <p:sldId id="278" r:id="rId13"/>
    <p:sldId id="279" r:id="rId14"/>
    <p:sldId id="267" r:id="rId15"/>
    <p:sldId id="268" r:id="rId16"/>
    <p:sldId id="284" r:id="rId17"/>
    <p:sldId id="277" r:id="rId18"/>
    <p:sldId id="263" r:id="rId19"/>
    <p:sldId id="286" r:id="rId20"/>
    <p:sldId id="287" r:id="rId21"/>
    <p:sldId id="264" r:id="rId22"/>
    <p:sldId id="270" r:id="rId23"/>
    <p:sldId id="269" r:id="rId24"/>
    <p:sldId id="289" r:id="rId25"/>
    <p:sldId id="290" r:id="rId26"/>
    <p:sldId id="271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dace Ga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86830" autoAdjust="0"/>
  </p:normalViewPr>
  <p:slideViewPr>
    <p:cSldViewPr snapToGrid="0"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2T13:32:51.331" idx="1">
    <p:pos x="809" y="3564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file://localhost/Users/brenthartzell/Desktop/Becca%20Power%20Point%20Folder/Clip%20%2368.mov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file://localhost/Users/brenthartzell/Desktop/Becca%20Power%20Point%20Folder/Clip%20%2368.m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A08D3-CAEB-CC47-846C-1B40D8833D8F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E8BAE2-0D72-BA44-B712-234C1FB3777F}">
      <dgm:prSet phldrT="[Text]"/>
      <dgm:spPr/>
      <dgm:t>
        <a:bodyPr/>
        <a:lstStyle/>
        <a:p>
          <a:r>
            <a:rPr lang="en-US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SMILE™</a:t>
          </a:r>
        </a:p>
        <a:p>
          <a:r>
            <a:rPr lang="en-US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Intervention</a:t>
          </a:r>
          <a:endParaRPr lang="en-US" dirty="0">
            <a:ln w="3175" cmpd="sng"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521C5E8-343F-A741-BB96-D6FD9AE928E7}" type="parTrans" cxnId="{AC0FCDC3-6C32-A646-8B16-53AA4BA2B08F}">
      <dgm:prSet/>
      <dgm:spPr/>
      <dgm:t>
        <a:bodyPr/>
        <a:lstStyle/>
        <a:p>
          <a:endParaRPr lang="en-US"/>
        </a:p>
      </dgm:t>
    </dgm:pt>
    <dgm:pt modelId="{480B98F5-B899-094C-858E-34D5A84FCACD}" type="sibTrans" cxnId="{AC0FCDC3-6C32-A646-8B16-53AA4BA2B08F}">
      <dgm:prSet/>
      <dgm:spPr/>
      <dgm:t>
        <a:bodyPr/>
        <a:lstStyle/>
        <a:p>
          <a:endParaRPr lang="en-US"/>
        </a:p>
      </dgm:t>
    </dgm:pt>
    <dgm:pt modelId="{A15A2B4C-9787-E249-8336-4F9A22DBC1E3}">
      <dgm:prSet phldrT="[Text]"/>
      <dgm:spPr/>
      <dgm:t>
        <a:bodyPr/>
        <a:lstStyle/>
        <a:p>
          <a:r>
            <a:rPr lang="en-US" dirty="0" smtClean="0"/>
            <a:t>Brief social skill lessons</a:t>
          </a:r>
          <a:endParaRPr lang="en-US" dirty="0"/>
        </a:p>
      </dgm:t>
    </dgm:pt>
    <dgm:pt modelId="{7486FA1C-5E67-8C41-B352-3A65DC817071}" type="parTrans" cxnId="{02A4D783-B746-BD42-BD3A-33CBFABA60A3}">
      <dgm:prSet/>
      <dgm:spPr/>
      <dgm:t>
        <a:bodyPr/>
        <a:lstStyle/>
        <a:p>
          <a:endParaRPr lang="en-US"/>
        </a:p>
      </dgm:t>
    </dgm:pt>
    <dgm:pt modelId="{0878DDBE-3022-1F4D-8F12-15E47A7076F4}" type="sibTrans" cxnId="{02A4D783-B746-BD42-BD3A-33CBFABA60A3}">
      <dgm:prSet/>
      <dgm:spPr/>
      <dgm:t>
        <a:bodyPr/>
        <a:lstStyle/>
        <a:p>
          <a:endParaRPr lang="en-US"/>
        </a:p>
      </dgm:t>
    </dgm:pt>
    <dgm:pt modelId="{F0C27F05-AF40-3747-890B-91965842774D}">
      <dgm:prSet phldrT="[Text]"/>
      <dgm:spPr/>
      <dgm:t>
        <a:bodyPr/>
        <a:lstStyle/>
        <a:p>
          <a:r>
            <a:rPr lang="en-US" dirty="0" smtClean="0"/>
            <a:t>Prompting procedure</a:t>
          </a:r>
          <a:endParaRPr lang="en-US" dirty="0"/>
        </a:p>
      </dgm:t>
    </dgm:pt>
    <dgm:pt modelId="{D49EDAAC-3392-994B-BC26-49E781FDDCD1}" type="parTrans" cxnId="{C3A75282-42EA-7E43-80E3-B9BF3978DCC3}">
      <dgm:prSet/>
      <dgm:spPr/>
      <dgm:t>
        <a:bodyPr/>
        <a:lstStyle/>
        <a:p>
          <a:endParaRPr lang="en-US"/>
        </a:p>
      </dgm:t>
    </dgm:pt>
    <dgm:pt modelId="{357D2AFB-5C23-964F-BC1D-32734BD84408}" type="sibTrans" cxnId="{C3A75282-42EA-7E43-80E3-B9BF3978DCC3}">
      <dgm:prSet/>
      <dgm:spPr/>
      <dgm:t>
        <a:bodyPr/>
        <a:lstStyle/>
        <a:p>
          <a:endParaRPr lang="en-US"/>
        </a:p>
      </dgm:t>
    </dgm:pt>
    <dgm:pt modelId="{832ED1E3-6BED-9F42-8EB2-492979074348}">
      <dgm:prSet phldrT="[Text]"/>
      <dgm:spPr/>
      <dgm:t>
        <a:bodyPr/>
        <a:lstStyle/>
        <a:p>
          <a:r>
            <a:rPr lang="en-US" dirty="0" smtClean="0"/>
            <a:t>Fading procedure</a:t>
          </a:r>
          <a:endParaRPr lang="en-US" dirty="0"/>
        </a:p>
      </dgm:t>
    </dgm:pt>
    <dgm:pt modelId="{76240124-72D5-0A43-988A-7937CDF7D947}" type="parTrans" cxnId="{09B2D593-5CA1-7042-B8D6-A52C75BB1C6B}">
      <dgm:prSet/>
      <dgm:spPr/>
      <dgm:t>
        <a:bodyPr/>
        <a:lstStyle/>
        <a:p>
          <a:endParaRPr lang="en-US"/>
        </a:p>
      </dgm:t>
    </dgm:pt>
    <dgm:pt modelId="{112C09B4-2DEF-8648-B51C-65144CA23D86}" type="sibTrans" cxnId="{09B2D593-5CA1-7042-B8D6-A52C75BB1C6B}">
      <dgm:prSet/>
      <dgm:spPr/>
      <dgm:t>
        <a:bodyPr/>
        <a:lstStyle/>
        <a:p>
          <a:endParaRPr lang="en-US"/>
        </a:p>
      </dgm:t>
    </dgm:pt>
    <dgm:pt modelId="{C16CB620-B4F4-F743-B621-4167647CEF46}" type="pres">
      <dgm:prSet presAssocID="{706A08D3-CAEB-CC47-846C-1B40D8833D8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D0B84C-9918-E54D-B9EF-6DA7AE57E435}" type="pres">
      <dgm:prSet presAssocID="{7CE8BAE2-0D72-BA44-B712-234C1FB3777F}" presName="centerShape" presStyleLbl="node0" presStyleIdx="0" presStyleCnt="1"/>
      <dgm:spPr/>
      <dgm:t>
        <a:bodyPr/>
        <a:lstStyle/>
        <a:p>
          <a:endParaRPr lang="en-US"/>
        </a:p>
      </dgm:t>
    </dgm:pt>
    <dgm:pt modelId="{82CBBDFB-5DEE-394A-96D9-4438808928EB}" type="pres">
      <dgm:prSet presAssocID="{7486FA1C-5E67-8C41-B352-3A65DC81707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96ADBF1-9248-664D-BCB0-BB0CEA26B46B}" type="pres">
      <dgm:prSet presAssocID="{A15A2B4C-9787-E249-8336-4F9A22DBC1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A229-6D6F-D647-B9B9-1FA89BAFF3B2}" type="pres">
      <dgm:prSet presAssocID="{D49EDAAC-3392-994B-BC26-49E781FDDCD1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32D869E-7645-D645-8C23-B8034C46A1AC}" type="pres">
      <dgm:prSet presAssocID="{F0C27F05-AF40-3747-890B-9196584277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B5CE8-51A7-F24C-B8AD-E957D683533F}" type="pres">
      <dgm:prSet presAssocID="{76240124-72D5-0A43-988A-7937CDF7D94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4104F49-69CC-C446-8CB1-BF622B89C338}" type="pres">
      <dgm:prSet presAssocID="{832ED1E3-6BED-9F42-8EB2-4929790743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605406-82ED-E443-8CF1-C65D71E662E5}" type="presOf" srcId="{76240124-72D5-0A43-988A-7937CDF7D947}" destId="{083B5CE8-51A7-F24C-B8AD-E957D683533F}" srcOrd="0" destOrd="0" presId="urn:microsoft.com/office/officeart/2005/8/layout/radial4"/>
    <dgm:cxn modelId="{557D922C-ACBF-0549-BEC8-C2D6FE77264E}" type="presOf" srcId="{F0C27F05-AF40-3747-890B-91965842774D}" destId="{732D869E-7645-D645-8C23-B8034C46A1AC}" srcOrd="0" destOrd="0" presId="urn:microsoft.com/office/officeart/2005/8/layout/radial4"/>
    <dgm:cxn modelId="{6C203956-5D67-C64B-A756-CDF33AA0DF73}" type="presOf" srcId="{832ED1E3-6BED-9F42-8EB2-492979074348}" destId="{94104F49-69CC-C446-8CB1-BF622B89C338}" srcOrd="0" destOrd="0" presId="urn:microsoft.com/office/officeart/2005/8/layout/radial4"/>
    <dgm:cxn modelId="{D848E86C-D48B-0245-82BE-D6A7F23C6D99}" type="presOf" srcId="{A15A2B4C-9787-E249-8336-4F9A22DBC1E3}" destId="{796ADBF1-9248-664D-BCB0-BB0CEA26B46B}" srcOrd="0" destOrd="0" presId="urn:microsoft.com/office/officeart/2005/8/layout/radial4"/>
    <dgm:cxn modelId="{09B2D593-5CA1-7042-B8D6-A52C75BB1C6B}" srcId="{7CE8BAE2-0D72-BA44-B712-234C1FB3777F}" destId="{832ED1E3-6BED-9F42-8EB2-492979074348}" srcOrd="2" destOrd="0" parTransId="{76240124-72D5-0A43-988A-7937CDF7D947}" sibTransId="{112C09B4-2DEF-8648-B51C-65144CA23D86}"/>
    <dgm:cxn modelId="{AC0FCDC3-6C32-A646-8B16-53AA4BA2B08F}" srcId="{706A08D3-CAEB-CC47-846C-1B40D8833D8F}" destId="{7CE8BAE2-0D72-BA44-B712-234C1FB3777F}" srcOrd="0" destOrd="0" parTransId="{5521C5E8-343F-A741-BB96-D6FD9AE928E7}" sibTransId="{480B98F5-B899-094C-858E-34D5A84FCACD}"/>
    <dgm:cxn modelId="{A3DE2651-45AB-1143-A2CA-E505B1456EA5}" type="presOf" srcId="{7CE8BAE2-0D72-BA44-B712-234C1FB3777F}" destId="{ECD0B84C-9918-E54D-B9EF-6DA7AE57E435}" srcOrd="0" destOrd="0" presId="urn:microsoft.com/office/officeart/2005/8/layout/radial4"/>
    <dgm:cxn modelId="{C3A75282-42EA-7E43-80E3-B9BF3978DCC3}" srcId="{7CE8BAE2-0D72-BA44-B712-234C1FB3777F}" destId="{F0C27F05-AF40-3747-890B-91965842774D}" srcOrd="1" destOrd="0" parTransId="{D49EDAAC-3392-994B-BC26-49E781FDDCD1}" sibTransId="{357D2AFB-5C23-964F-BC1D-32734BD84408}"/>
    <dgm:cxn modelId="{85C37826-3BD7-6948-89AB-FFAE2938FDD3}" type="presOf" srcId="{7486FA1C-5E67-8C41-B352-3A65DC817071}" destId="{82CBBDFB-5DEE-394A-96D9-4438808928EB}" srcOrd="0" destOrd="0" presId="urn:microsoft.com/office/officeart/2005/8/layout/radial4"/>
    <dgm:cxn modelId="{9E9EADF3-D2CA-164E-A0AB-B54449564296}" type="presOf" srcId="{706A08D3-CAEB-CC47-846C-1B40D8833D8F}" destId="{C16CB620-B4F4-F743-B621-4167647CEF46}" srcOrd="0" destOrd="0" presId="urn:microsoft.com/office/officeart/2005/8/layout/radial4"/>
    <dgm:cxn modelId="{936BEA34-D78F-9D42-BC39-C4CF55D6A351}" type="presOf" srcId="{D49EDAAC-3392-994B-BC26-49E781FDDCD1}" destId="{51BDA229-6D6F-D647-B9B9-1FA89BAFF3B2}" srcOrd="0" destOrd="0" presId="urn:microsoft.com/office/officeart/2005/8/layout/radial4"/>
    <dgm:cxn modelId="{02A4D783-B746-BD42-BD3A-33CBFABA60A3}" srcId="{7CE8BAE2-0D72-BA44-B712-234C1FB3777F}" destId="{A15A2B4C-9787-E249-8336-4F9A22DBC1E3}" srcOrd="0" destOrd="0" parTransId="{7486FA1C-5E67-8C41-B352-3A65DC817071}" sibTransId="{0878DDBE-3022-1F4D-8F12-15E47A7076F4}"/>
    <dgm:cxn modelId="{B49DEC26-3D2D-E14C-B435-38DD8EDEE82D}" type="presParOf" srcId="{C16CB620-B4F4-F743-B621-4167647CEF46}" destId="{ECD0B84C-9918-E54D-B9EF-6DA7AE57E435}" srcOrd="0" destOrd="0" presId="urn:microsoft.com/office/officeart/2005/8/layout/radial4"/>
    <dgm:cxn modelId="{8EF78BFE-473E-E043-9615-CF5BA51A751B}" type="presParOf" srcId="{C16CB620-B4F4-F743-B621-4167647CEF46}" destId="{82CBBDFB-5DEE-394A-96D9-4438808928EB}" srcOrd="1" destOrd="0" presId="urn:microsoft.com/office/officeart/2005/8/layout/radial4"/>
    <dgm:cxn modelId="{98C118BF-7882-3140-A0C8-5D9F88C4AF60}" type="presParOf" srcId="{C16CB620-B4F4-F743-B621-4167647CEF46}" destId="{796ADBF1-9248-664D-BCB0-BB0CEA26B46B}" srcOrd="2" destOrd="0" presId="urn:microsoft.com/office/officeart/2005/8/layout/radial4"/>
    <dgm:cxn modelId="{36054E3B-34B8-0647-9034-0C5FD38F9D26}" type="presParOf" srcId="{C16CB620-B4F4-F743-B621-4167647CEF46}" destId="{51BDA229-6D6F-D647-B9B9-1FA89BAFF3B2}" srcOrd="3" destOrd="0" presId="urn:microsoft.com/office/officeart/2005/8/layout/radial4"/>
    <dgm:cxn modelId="{9A26D525-0800-9C46-B40D-594B9BC99376}" type="presParOf" srcId="{C16CB620-B4F4-F743-B621-4167647CEF46}" destId="{732D869E-7645-D645-8C23-B8034C46A1AC}" srcOrd="4" destOrd="0" presId="urn:microsoft.com/office/officeart/2005/8/layout/radial4"/>
    <dgm:cxn modelId="{C7A55D66-2A15-A945-84E5-3379269A2821}" type="presParOf" srcId="{C16CB620-B4F4-F743-B621-4167647CEF46}" destId="{083B5CE8-51A7-F24C-B8AD-E957D683533F}" srcOrd="5" destOrd="0" presId="urn:microsoft.com/office/officeart/2005/8/layout/radial4"/>
    <dgm:cxn modelId="{917A6F2B-241D-3849-8A44-5E1E239F803F}" type="presParOf" srcId="{C16CB620-B4F4-F743-B621-4167647CEF46}" destId="{94104F49-69CC-C446-8CB1-BF622B89C33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B84C-9918-E54D-B9EF-6DA7AE57E435}">
      <dsp:nvSpPr>
        <dsp:cNvPr id="0" name=""/>
        <dsp:cNvSpPr/>
      </dsp:nvSpPr>
      <dsp:spPr>
        <a:xfrm>
          <a:off x="2587981" y="1906823"/>
          <a:ext cx="1601074" cy="1601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SMILE™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 w="3175" cmpd="sng">
                <a:solidFill>
                  <a:schemeClr val="tx1"/>
                </a:solidFill>
              </a:ln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Intervention</a:t>
          </a:r>
          <a:endParaRPr lang="en-US" sz="1500" kern="1200" dirty="0">
            <a:ln w="3175" cmpd="sng"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2822453" y="2141295"/>
        <a:ext cx="1132130" cy="1132130"/>
      </dsp:txXfrm>
    </dsp:sp>
    <dsp:sp modelId="{82CBBDFB-5DEE-394A-96D9-4438808928EB}">
      <dsp:nvSpPr>
        <dsp:cNvPr id="0" name=""/>
        <dsp:cNvSpPr/>
      </dsp:nvSpPr>
      <dsp:spPr>
        <a:xfrm rot="12900000">
          <a:off x="1558638" y="1627331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6ADBF1-9248-664D-BCB0-BB0CEA26B46B}">
      <dsp:nvSpPr>
        <dsp:cNvPr id="0" name=""/>
        <dsp:cNvSpPr/>
      </dsp:nvSpPr>
      <dsp:spPr>
        <a:xfrm>
          <a:off x="909037" y="89531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Brief social skill lessons</a:t>
          </a:r>
          <a:endParaRPr lang="en-US" sz="2000" kern="1200" dirty="0"/>
        </a:p>
      </dsp:txBody>
      <dsp:txXfrm>
        <a:off x="944676" y="930955"/>
        <a:ext cx="1449743" cy="1145538"/>
      </dsp:txXfrm>
    </dsp:sp>
    <dsp:sp modelId="{51BDA229-6D6F-D647-B9B9-1FA89BAFF3B2}">
      <dsp:nvSpPr>
        <dsp:cNvPr id="0" name=""/>
        <dsp:cNvSpPr/>
      </dsp:nvSpPr>
      <dsp:spPr>
        <a:xfrm rot="16200000">
          <a:off x="2775242" y="994007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D869E-7645-D645-8C23-B8034C46A1AC}">
      <dsp:nvSpPr>
        <dsp:cNvPr id="0" name=""/>
        <dsp:cNvSpPr/>
      </dsp:nvSpPr>
      <dsp:spPr>
        <a:xfrm>
          <a:off x="2628007" y="47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Prompting procedure</a:t>
          </a:r>
          <a:endParaRPr lang="en-US" sz="2000" kern="1200" dirty="0"/>
        </a:p>
      </dsp:txBody>
      <dsp:txXfrm>
        <a:off x="2663646" y="36115"/>
        <a:ext cx="1449743" cy="1145538"/>
      </dsp:txXfrm>
    </dsp:sp>
    <dsp:sp modelId="{083B5CE8-51A7-F24C-B8AD-E957D683533F}">
      <dsp:nvSpPr>
        <dsp:cNvPr id="0" name=""/>
        <dsp:cNvSpPr/>
      </dsp:nvSpPr>
      <dsp:spPr>
        <a:xfrm rot="19500000">
          <a:off x="3991847" y="1627331"/>
          <a:ext cx="1226551" cy="4563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104F49-69CC-C446-8CB1-BF622B89C338}">
      <dsp:nvSpPr>
        <dsp:cNvPr id="0" name=""/>
        <dsp:cNvSpPr/>
      </dsp:nvSpPr>
      <dsp:spPr>
        <a:xfrm>
          <a:off x="4346978" y="895316"/>
          <a:ext cx="1521021" cy="1216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Fading procedure</a:t>
          </a:r>
          <a:endParaRPr lang="en-US" sz="2000" kern="1200" dirty="0"/>
        </a:p>
      </dsp:txBody>
      <dsp:txXfrm>
        <a:off x="4382617" y="930955"/>
        <a:ext cx="1449743" cy="1145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C96F-869D-8044-BA83-DE4EDFA94B19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E0ED-BCA8-2549-A700-136D19AA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0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5E0ED-BCA8-2549-A700-136D19AAB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22,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6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6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hyperlink" Target="1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brenthartzell/Desktop/Becca%20Power%20Point%20Folder/Clip%20%2368.m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slide" Target="slide7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Relationship Id="rId3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Social Engagement with Generalization for Students with EBD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Rebecca Hartzell, MA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Candace Gann, PhD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Carl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Liaupsin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PhD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6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872" y="3800484"/>
            <a:ext cx="6777317" cy="2627665"/>
          </a:xfrm>
        </p:spPr>
        <p:txBody>
          <a:bodyPr/>
          <a:lstStyle/>
          <a:p>
            <a:pPr lvl="1"/>
            <a:r>
              <a:rPr lang="en-US" dirty="0" smtClean="0"/>
              <a:t>8 </a:t>
            </a:r>
            <a:r>
              <a:rPr lang="en-US" dirty="0"/>
              <a:t>years old</a:t>
            </a:r>
          </a:p>
          <a:p>
            <a:pPr lvl="1"/>
            <a:r>
              <a:rPr lang="en-US" dirty="0"/>
              <a:t>EBD</a:t>
            </a:r>
          </a:p>
          <a:p>
            <a:pPr lvl="1"/>
            <a:r>
              <a:rPr lang="en-US" dirty="0"/>
              <a:t>Difficulty maintaining social interactions</a:t>
            </a:r>
          </a:p>
          <a:p>
            <a:pPr lvl="1"/>
            <a:r>
              <a:rPr lang="en-US" dirty="0"/>
              <a:t>Inappropriate during social interactions </a:t>
            </a:r>
          </a:p>
          <a:p>
            <a:pPr lvl="1"/>
            <a:r>
              <a:rPr lang="en-US" dirty="0"/>
              <a:t>Avoided by peers </a:t>
            </a:r>
          </a:p>
          <a:p>
            <a:pPr lvl="1"/>
            <a:r>
              <a:rPr lang="en-US" dirty="0"/>
              <a:t>Exaggerates</a:t>
            </a:r>
          </a:p>
          <a:p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5" y="342455"/>
            <a:ext cx="4100623" cy="6563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50451"/>
              </p:ext>
            </p:extLst>
          </p:nvPr>
        </p:nvGraphicFramePr>
        <p:xfrm>
          <a:off x="3437281" y="1355524"/>
          <a:ext cx="4997109" cy="2387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5703"/>
                <a:gridCol w="2432435"/>
                <a:gridCol w="898971"/>
              </a:tblGrid>
              <a:tr h="3410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Social Skills Improvement System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Social Skills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</a:t>
                      </a:r>
                      <a:r>
                        <a:rPr lang="en-US" sz="1400" baseline="0" dirty="0" smtClean="0"/>
                        <a:t>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74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Problem</a:t>
                      </a:r>
                      <a:r>
                        <a:rPr lang="en-US" sz="1400" baseline="0" dirty="0" smtClean="0"/>
                        <a:t> Behavior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Academic Competence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3649" y="1911437"/>
            <a:ext cx="262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Dayton</a:t>
            </a:r>
            <a:endParaRPr lang="en-US" sz="5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54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1198" y="3460215"/>
            <a:ext cx="6777317" cy="298933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9 </a:t>
            </a:r>
            <a:r>
              <a:rPr lang="en-US" dirty="0"/>
              <a:t>years old</a:t>
            </a:r>
          </a:p>
          <a:p>
            <a:pPr lvl="1"/>
            <a:r>
              <a:rPr lang="en-US" dirty="0"/>
              <a:t>EBD</a:t>
            </a:r>
          </a:p>
          <a:p>
            <a:pPr lvl="1"/>
            <a:r>
              <a:rPr lang="en-US" dirty="0"/>
              <a:t>Slow speech </a:t>
            </a:r>
          </a:p>
          <a:p>
            <a:pPr lvl="1"/>
            <a:r>
              <a:rPr lang="en-US" dirty="0"/>
              <a:t>Physically awkward</a:t>
            </a:r>
          </a:p>
          <a:p>
            <a:pPr lvl="1"/>
            <a:r>
              <a:rPr lang="en-US" dirty="0"/>
              <a:t>Learning difficulties in all areas </a:t>
            </a:r>
          </a:p>
          <a:p>
            <a:pPr lvl="1"/>
            <a:r>
              <a:rPr lang="en-US" dirty="0"/>
              <a:t>Not allowed to attend lunch/recess due to physical aggression toward peers</a:t>
            </a:r>
          </a:p>
          <a:p>
            <a:endParaRPr lang="en-US" dirty="0"/>
          </a:p>
        </p:txBody>
      </p:sp>
      <p:pic>
        <p:nvPicPr>
          <p:cNvPr id="6" name="Picture 5" descr="friends lin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57465"/>
            <a:ext cx="2969890" cy="141411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94166"/>
              </p:ext>
            </p:extLst>
          </p:nvPr>
        </p:nvGraphicFramePr>
        <p:xfrm>
          <a:off x="3437281" y="1355524"/>
          <a:ext cx="4997109" cy="2387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5703"/>
                <a:gridCol w="2432435"/>
                <a:gridCol w="898971"/>
              </a:tblGrid>
              <a:tr h="3410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Social Skills Improvement System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Social Skills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</a:t>
                      </a:r>
                      <a:r>
                        <a:rPr lang="en-US" sz="1400" baseline="0" dirty="0" smtClean="0"/>
                        <a:t>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Problem</a:t>
                      </a:r>
                      <a:r>
                        <a:rPr lang="en-US" sz="1400" baseline="0" dirty="0" smtClean="0"/>
                        <a:t> Behavior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&gt;99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Academic Competence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52121" y="1911437"/>
            <a:ext cx="264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Nathan</a:t>
            </a:r>
            <a:endParaRPr lang="en-US" sz="5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90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5468" y="3485374"/>
            <a:ext cx="6777317" cy="2850028"/>
          </a:xfrm>
        </p:spPr>
        <p:txBody>
          <a:bodyPr/>
          <a:lstStyle/>
          <a:p>
            <a:pPr lvl="1"/>
            <a:r>
              <a:rPr lang="en-US" dirty="0" smtClean="0"/>
              <a:t>8 </a:t>
            </a:r>
            <a:r>
              <a:rPr lang="en-US" dirty="0"/>
              <a:t>years old</a:t>
            </a:r>
          </a:p>
          <a:p>
            <a:pPr lvl="1"/>
            <a:r>
              <a:rPr lang="en-US" dirty="0"/>
              <a:t>EBD</a:t>
            </a:r>
          </a:p>
          <a:p>
            <a:pPr lvl="1"/>
            <a:r>
              <a:rPr lang="en-US" dirty="0"/>
              <a:t>Severe learning difficulties in reading/writing</a:t>
            </a:r>
          </a:p>
          <a:p>
            <a:pPr lvl="1"/>
            <a:r>
              <a:rPr lang="en-US" dirty="0"/>
              <a:t>Inappropriate with peers</a:t>
            </a:r>
          </a:p>
          <a:p>
            <a:pPr lvl="1"/>
            <a:r>
              <a:rPr lang="en-US" dirty="0"/>
              <a:t>Talks loudly</a:t>
            </a:r>
          </a:p>
          <a:p>
            <a:pPr lvl="1"/>
            <a:r>
              <a:rPr lang="en-US" dirty="0"/>
              <a:t>Chases and hits peers during </a:t>
            </a:r>
            <a:r>
              <a:rPr lang="en-US" dirty="0" smtClean="0"/>
              <a:t>recess</a:t>
            </a:r>
            <a:endParaRPr lang="en-US" dirty="0"/>
          </a:p>
        </p:txBody>
      </p:sp>
      <p:pic>
        <p:nvPicPr>
          <p:cNvPr id="5" name="Picture 4" descr="friends lin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1" y="57465"/>
            <a:ext cx="2969890" cy="141411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42569"/>
              </p:ext>
            </p:extLst>
          </p:nvPr>
        </p:nvGraphicFramePr>
        <p:xfrm>
          <a:off x="3437281" y="1348390"/>
          <a:ext cx="4997109" cy="23876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65703"/>
                <a:gridCol w="2432435"/>
                <a:gridCol w="898971"/>
              </a:tblGrid>
              <a:tr h="3410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Social Skills Improvement System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Score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Social Skills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</a:t>
                      </a:r>
                      <a:r>
                        <a:rPr lang="en-US" sz="1400" baseline="0" dirty="0" smtClean="0"/>
                        <a:t>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Problem</a:t>
                      </a:r>
                      <a:r>
                        <a:rPr lang="en-US" sz="1400" baseline="0" dirty="0" smtClean="0"/>
                        <a:t> Behavior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Academic Competence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Standard Score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90">
                <a:tc v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Percentile</a:t>
                      </a:r>
                      <a:r>
                        <a:rPr lang="en-US" sz="1400" baseline="0" dirty="0" smtClean="0"/>
                        <a:t> Rank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22121" y="1911437"/>
            <a:ext cx="2109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Lucas</a:t>
            </a:r>
            <a:endParaRPr lang="en-US" sz="54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822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63086"/>
          </a:xfrm>
        </p:spPr>
        <p:txBody>
          <a:bodyPr/>
          <a:lstStyle/>
          <a:p>
            <a:pPr algn="ctr"/>
            <a:r>
              <a:rPr lang="en-US" dirty="0" smtClean="0"/>
              <a:t>Setting</a:t>
            </a:r>
            <a:endParaRPr lang="en-US" dirty="0"/>
          </a:p>
        </p:txBody>
      </p:sp>
      <p:pic>
        <p:nvPicPr>
          <p:cNvPr id="10" name="Content Placeholder 6" descr="lunchroom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pic>
        <p:nvPicPr>
          <p:cNvPr id="11" name="Content Placeholder 7" descr="playground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r="1068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1170205" y="3687208"/>
            <a:ext cx="303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Treatment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82755" y="3687208"/>
            <a:ext cx="3582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345894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14" y="335581"/>
            <a:ext cx="7021518" cy="60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1355" y="1421600"/>
            <a:ext cx="3419856" cy="3493008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sz="3000" b="1" dirty="0" smtClean="0"/>
              <a:t>Dependent</a:t>
            </a:r>
          </a:p>
          <a:p>
            <a:pPr marL="68580" indent="0" algn="ctr">
              <a:buNone/>
            </a:pPr>
            <a:endParaRPr lang="en-US" b="1" dirty="0" smtClean="0"/>
          </a:p>
          <a:p>
            <a:r>
              <a:rPr lang="en-US" dirty="0" smtClean="0"/>
              <a:t>Appropriate </a:t>
            </a:r>
            <a:r>
              <a:rPr lang="en-US" dirty="0"/>
              <a:t>Social Engagement</a:t>
            </a:r>
          </a:p>
          <a:p>
            <a:pPr lvl="1"/>
            <a:r>
              <a:rPr lang="en-US" sz="2000" dirty="0" smtClean="0"/>
              <a:t>Verbal interaction</a:t>
            </a:r>
            <a:endParaRPr lang="en-US" sz="2000" dirty="0"/>
          </a:p>
          <a:p>
            <a:pPr lvl="1"/>
            <a:r>
              <a:rPr lang="en-US" sz="2000" dirty="0" smtClean="0"/>
              <a:t>Listening to peer</a:t>
            </a:r>
            <a:endParaRPr lang="en-US" sz="2000" dirty="0"/>
          </a:p>
          <a:p>
            <a:pPr lvl="1"/>
            <a:r>
              <a:rPr lang="en-US" sz="2000" dirty="0" smtClean="0"/>
              <a:t>Facing peer</a:t>
            </a:r>
            <a:endParaRPr lang="en-US" sz="2000" dirty="0"/>
          </a:p>
          <a:p>
            <a:pPr lvl="1"/>
            <a:r>
              <a:rPr lang="en-US" sz="2000" dirty="0" smtClean="0"/>
              <a:t>Appropriate body language</a:t>
            </a:r>
            <a:endParaRPr lang="en-US" sz="2000" dirty="0"/>
          </a:p>
          <a:p>
            <a:pPr lvl="1"/>
            <a:r>
              <a:rPr lang="en-US" sz="2000" dirty="0" smtClean="0"/>
              <a:t>Audibility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943700" y="1421600"/>
            <a:ext cx="3419856" cy="3493008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2800" b="1" dirty="0" smtClean="0"/>
              <a:t>Independent</a:t>
            </a:r>
          </a:p>
          <a:p>
            <a:pPr marL="68580" indent="0" algn="ctr">
              <a:buNone/>
            </a:pPr>
            <a:endParaRPr lang="en-US" sz="2800" b="1" dirty="0" smtClean="0"/>
          </a:p>
          <a:p>
            <a:r>
              <a:rPr lang="en-US" dirty="0" smtClean="0"/>
              <a:t>SMILE </a:t>
            </a:r>
            <a:r>
              <a:rPr lang="en-US" dirty="0"/>
              <a:t>Intervention</a:t>
            </a:r>
          </a:p>
          <a:p>
            <a:pPr lvl="1"/>
            <a:r>
              <a:rPr lang="en-US" sz="1900" dirty="0"/>
              <a:t>Social skills lessons</a:t>
            </a:r>
          </a:p>
          <a:p>
            <a:pPr lvl="1"/>
            <a:r>
              <a:rPr lang="en-US" sz="1900" dirty="0" smtClean="0"/>
              <a:t>Prompting</a:t>
            </a:r>
            <a:endParaRPr lang="en-US" sz="1900" dirty="0"/>
          </a:p>
          <a:p>
            <a:pPr lvl="2"/>
            <a:r>
              <a:rPr lang="en-US" sz="1900" dirty="0"/>
              <a:t>1 minute intervals</a:t>
            </a:r>
          </a:p>
          <a:p>
            <a:pPr lvl="1"/>
            <a:r>
              <a:rPr lang="en-US" sz="1900" dirty="0"/>
              <a:t>Fading</a:t>
            </a:r>
          </a:p>
          <a:p>
            <a:pPr lvl="2"/>
            <a:r>
              <a:rPr lang="en-US" sz="1900" dirty="0"/>
              <a:t>4 days at 50% or </a:t>
            </a:r>
            <a:r>
              <a:rPr lang="en-US" sz="1900" dirty="0" smtClean="0"/>
              <a:t>higher</a:t>
            </a:r>
            <a:endParaRPr lang="en-US" sz="1900" dirty="0"/>
          </a:p>
          <a:p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lo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5" y="4417626"/>
            <a:ext cx="1895621" cy="19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3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98736"/>
            <a:ext cx="7021518" cy="7936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 and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541756"/>
            <a:ext cx="3419856" cy="3493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probe design</a:t>
            </a:r>
          </a:p>
          <a:p>
            <a:pPr marL="411480" lvl="1" indent="0">
              <a:buNone/>
            </a:pPr>
            <a:endParaRPr lang="en-US" sz="1400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Baseline </a:t>
            </a:r>
          </a:p>
          <a:p>
            <a:pPr lvl="1"/>
            <a:r>
              <a:rPr lang="en-US" dirty="0"/>
              <a:t>Intervention </a:t>
            </a:r>
          </a:p>
          <a:p>
            <a:pPr lvl="1"/>
            <a:r>
              <a:rPr lang="en-US" dirty="0"/>
              <a:t>Maintenance</a:t>
            </a:r>
          </a:p>
          <a:p>
            <a:pPr lvl="2"/>
            <a:r>
              <a:rPr lang="en-US" dirty="0"/>
              <a:t>Beginning of fall semester</a:t>
            </a:r>
          </a:p>
          <a:p>
            <a:pPr marL="777240" lvl="2" indent="0">
              <a:buNone/>
            </a:pPr>
            <a:endParaRPr lang="en-US" sz="1400" dirty="0"/>
          </a:p>
          <a:p>
            <a:r>
              <a:rPr lang="en-US" dirty="0"/>
              <a:t>Generalization</a:t>
            </a:r>
          </a:p>
          <a:p>
            <a:pPr lvl="1"/>
            <a:r>
              <a:rPr lang="en-US" dirty="0"/>
              <a:t>Playground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541755"/>
            <a:ext cx="3419856" cy="3493008"/>
          </a:xfrm>
        </p:spPr>
        <p:txBody>
          <a:bodyPr>
            <a:normAutofit fontScale="92500"/>
          </a:bodyPr>
          <a:lstStyle/>
          <a:p>
            <a:r>
              <a:rPr lang="en-US" dirty="0"/>
              <a:t>Data collection</a:t>
            </a:r>
          </a:p>
          <a:p>
            <a:pPr lvl="1"/>
            <a:r>
              <a:rPr lang="en-US" dirty="0"/>
              <a:t>20 minute sessions </a:t>
            </a:r>
          </a:p>
          <a:p>
            <a:pPr lvl="1"/>
            <a:r>
              <a:rPr lang="en-US" dirty="0"/>
              <a:t>15-second momentary time sampling for social engagement</a:t>
            </a:r>
          </a:p>
          <a:p>
            <a:pPr marL="411480" lvl="1" indent="0">
              <a:buNone/>
            </a:pPr>
            <a:endParaRPr lang="en-US" sz="1400" dirty="0"/>
          </a:p>
          <a:p>
            <a:r>
              <a:rPr lang="en-US" dirty="0"/>
              <a:t>IOA</a:t>
            </a:r>
          </a:p>
          <a:p>
            <a:pPr lvl="1"/>
            <a:r>
              <a:rPr lang="en-US" dirty="0"/>
              <a:t>Social Engagement</a:t>
            </a:r>
          </a:p>
          <a:p>
            <a:pPr lvl="1"/>
            <a:r>
              <a:rPr lang="en-US" dirty="0"/>
              <a:t>Treatment Integrity</a:t>
            </a:r>
          </a:p>
          <a:p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yellow-pencil-horizontal-image-500-clr-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5783" y="1728073"/>
            <a:ext cx="4338738" cy="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3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Direct Instruction</a:t>
            </a:r>
          </a:p>
          <a:p>
            <a:pPr lvl="1"/>
            <a:r>
              <a:rPr lang="en-US" sz="2800" dirty="0" smtClean="0"/>
              <a:t>Review</a:t>
            </a:r>
          </a:p>
          <a:p>
            <a:pPr lvl="1"/>
            <a:r>
              <a:rPr lang="en-US" sz="2800" dirty="0" smtClean="0"/>
              <a:t>Presentation</a:t>
            </a:r>
          </a:p>
          <a:p>
            <a:pPr lvl="1"/>
            <a:r>
              <a:rPr lang="en-US" sz="2800" dirty="0" smtClean="0"/>
              <a:t>Guided Practice</a:t>
            </a:r>
          </a:p>
          <a:p>
            <a:pPr lvl="1"/>
            <a:r>
              <a:rPr lang="en-US" sz="2800" dirty="0" smtClean="0"/>
              <a:t>Correction &amp; Feedback</a:t>
            </a:r>
            <a:endParaRPr lang="en-US" sz="2800" dirty="0"/>
          </a:p>
          <a:p>
            <a:pPr lvl="1"/>
            <a:r>
              <a:rPr lang="en-US" sz="2800" dirty="0" smtClean="0"/>
              <a:t>Independent Practice</a:t>
            </a:r>
          </a:p>
          <a:p>
            <a:pPr marL="36576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02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5046"/>
            <a:ext cx="7024744" cy="79875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Prompting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7" y="1926304"/>
            <a:ext cx="6777317" cy="43163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Instructor verbally prompts </a:t>
            </a:r>
            <a:r>
              <a:rPr lang="en-US" dirty="0" smtClean="0"/>
              <a:t>social skill in </a:t>
            </a:r>
            <a:r>
              <a:rPr lang="en-US" dirty="0"/>
              <a:t>one-minute intervals</a:t>
            </a:r>
          </a:p>
          <a:p>
            <a:pPr lvl="1"/>
            <a:r>
              <a:rPr lang="en-US" sz="2400" dirty="0"/>
              <a:t>Give eye contact to friend</a:t>
            </a:r>
          </a:p>
          <a:p>
            <a:pPr lvl="1"/>
            <a:r>
              <a:rPr lang="en-US" sz="2400" dirty="0"/>
              <a:t>Face peer</a:t>
            </a:r>
          </a:p>
          <a:p>
            <a:pPr lvl="1"/>
            <a:r>
              <a:rPr lang="en-US" sz="2400" dirty="0"/>
              <a:t>Use an audible voice</a:t>
            </a:r>
          </a:p>
          <a:p>
            <a:pPr lvl="1"/>
            <a:r>
              <a:rPr lang="en-US" sz="2400" dirty="0"/>
              <a:t>Generic conversation starter</a:t>
            </a:r>
          </a:p>
          <a:p>
            <a:pPr lvl="2"/>
            <a:r>
              <a:rPr lang="en-US" sz="2200" dirty="0"/>
              <a:t>Ask your friend what they did last night.</a:t>
            </a:r>
          </a:p>
          <a:p>
            <a:pPr lvl="2"/>
            <a:r>
              <a:rPr lang="en-US" sz="2200" dirty="0"/>
              <a:t>Ask your friend what they did over the </a:t>
            </a:r>
            <a:r>
              <a:rPr lang="en-US" sz="2200" dirty="0" smtClean="0"/>
              <a:t>weekend.</a:t>
            </a:r>
          </a:p>
          <a:p>
            <a:pPr lvl="2"/>
            <a:r>
              <a:rPr lang="en-US" sz="2200" dirty="0" smtClean="0"/>
              <a:t>Ask </a:t>
            </a:r>
            <a:r>
              <a:rPr lang="en-US" sz="2200" dirty="0"/>
              <a:t>your friend what they have for lunch today.</a:t>
            </a:r>
          </a:p>
          <a:p>
            <a:pPr lvl="1"/>
            <a:r>
              <a:rPr lang="en-US" sz="2400" dirty="0"/>
              <a:t>Contribute to ongoing </a:t>
            </a:r>
            <a:r>
              <a:rPr lang="en-US" sz="2400" dirty="0" smtClean="0"/>
              <a:t>conversation</a:t>
            </a:r>
            <a:endParaRPr lang="en-US" sz="2400" dirty="0"/>
          </a:p>
        </p:txBody>
      </p:sp>
      <p:pic>
        <p:nvPicPr>
          <p:cNvPr id="4" name="Picture 3" descr="P1040757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24" y="2455895"/>
            <a:ext cx="2382321" cy="139973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file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2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First fade – friend paper</a:t>
            </a:r>
          </a:p>
          <a:p>
            <a:r>
              <a:rPr lang="en-US" sz="3400" dirty="0" smtClean="0"/>
              <a:t>Second fade – reinforce peer</a:t>
            </a:r>
          </a:p>
          <a:p>
            <a:r>
              <a:rPr lang="en-US" sz="3400" dirty="0" smtClean="0"/>
              <a:t>Third fade – verbal praise</a:t>
            </a:r>
          </a:p>
          <a:p>
            <a:r>
              <a:rPr lang="en-US" sz="3400" dirty="0" smtClean="0"/>
              <a:t>Final fade – no reinforcement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1651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6620" y="335318"/>
            <a:ext cx="4088180" cy="6510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Skills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sz="quarter" idx="13"/>
          </p:nvPr>
        </p:nvSpPr>
        <p:spPr>
          <a:xfrm>
            <a:off x="585045" y="2576962"/>
            <a:ext cx="3353305" cy="349345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200" dirty="0"/>
              <a:t>Social Skills may be defined as socially acceptable behavior that “enable a person to interact with others in ways that elicit positive responses and assist in avoiding negative responses.”</a:t>
            </a:r>
          </a:p>
        </p:txBody>
      </p:sp>
      <p:pic>
        <p:nvPicPr>
          <p:cNvPr id="13" name="Content Placeholder 12" descr="Cartoon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1" b="-4991"/>
          <a:stretch>
            <a:fillRect/>
          </a:stretch>
        </p:blipFill>
        <p:spPr>
          <a:xfrm>
            <a:off x="4143563" y="986342"/>
            <a:ext cx="4470400" cy="4097159"/>
          </a:xfrm>
        </p:spPr>
      </p:pic>
      <p:sp>
        <p:nvSpPr>
          <p:cNvPr id="12" name="TextBox 11"/>
          <p:cNvSpPr txBox="1"/>
          <p:nvPr/>
        </p:nvSpPr>
        <p:spPr>
          <a:xfrm>
            <a:off x="456620" y="6287035"/>
            <a:ext cx="823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(Elliot &amp; Gresham, 1993)</a:t>
            </a:r>
            <a:endParaRPr lang="en-US" sz="1000" dirty="0"/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791121" y="6566932"/>
            <a:ext cx="587642" cy="2910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9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Peer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History of learner with peer</a:t>
            </a:r>
          </a:p>
          <a:p>
            <a:r>
              <a:rPr lang="en-US" sz="3600" dirty="0" smtClean="0"/>
              <a:t>Friend paper</a:t>
            </a:r>
          </a:p>
          <a:p>
            <a:r>
              <a:rPr lang="en-US" sz="3600" dirty="0" smtClean="0"/>
              <a:t>Participant delivered reinforcement</a:t>
            </a:r>
          </a:p>
          <a:p>
            <a:endParaRPr lang="en-US" dirty="0" smtClean="0"/>
          </a:p>
          <a:p>
            <a:pPr marL="68580" indent="0">
              <a:buNone/>
            </a:pPr>
            <a:r>
              <a:rPr lang="en-US" sz="1200" dirty="0"/>
              <a:t>(Scott &amp; Nelson, 1998)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7188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2180"/>
            <a:ext cx="7024744" cy="748817"/>
          </a:xfrm>
        </p:spPr>
        <p:txBody>
          <a:bodyPr/>
          <a:lstStyle/>
          <a:p>
            <a:pPr algn="ctr"/>
            <a:r>
              <a:rPr lang="en-US" dirty="0" smtClean="0"/>
              <a:t>Fading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46" y="1783624"/>
            <a:ext cx="6777317" cy="3508977"/>
          </a:xfrm>
        </p:spPr>
        <p:txBody>
          <a:bodyPr>
            <a:noAutofit/>
          </a:bodyPr>
          <a:lstStyle/>
          <a:p>
            <a:r>
              <a:rPr lang="en-US" sz="1800" dirty="0"/>
              <a:t>Fading begins when student is able to maintain social engagement levels at or above </a:t>
            </a:r>
            <a:r>
              <a:rPr lang="en-US" sz="1800" dirty="0" smtClean="0"/>
              <a:t>60</a:t>
            </a:r>
            <a:r>
              <a:rPr lang="en-US" sz="1800" dirty="0"/>
              <a:t>% of session intervals over </a:t>
            </a:r>
            <a:r>
              <a:rPr lang="en-US" sz="1800" dirty="0" smtClean="0"/>
              <a:t>five  sessions</a:t>
            </a:r>
          </a:p>
          <a:p>
            <a:pPr marL="68580" indent="0">
              <a:buNone/>
            </a:pPr>
            <a:endParaRPr lang="en-US" sz="1800" dirty="0"/>
          </a:p>
          <a:p>
            <a:r>
              <a:rPr lang="en-US" sz="1800" dirty="0"/>
              <a:t>Prompts faded to one prompt per every 2 minutes</a:t>
            </a:r>
          </a:p>
          <a:p>
            <a:pPr lvl="1"/>
            <a:r>
              <a:rPr lang="en-US" sz="1800" dirty="0"/>
              <a:t>Student no longer receives stickers for talking at lunch from peer</a:t>
            </a:r>
          </a:p>
          <a:p>
            <a:pPr lvl="1"/>
            <a:r>
              <a:rPr lang="en-US" sz="1800" dirty="0"/>
              <a:t>Peers now receive sticker from student for being a good </a:t>
            </a:r>
            <a:r>
              <a:rPr lang="en-US" sz="1800" dirty="0" smtClean="0"/>
              <a:t>friend</a:t>
            </a:r>
          </a:p>
          <a:p>
            <a:pPr marL="365760" lvl="1" indent="0">
              <a:buNone/>
            </a:pPr>
            <a:endParaRPr lang="en-US" sz="1800" dirty="0"/>
          </a:p>
          <a:p>
            <a:r>
              <a:rPr lang="en-US" sz="1800" dirty="0"/>
              <a:t>Prompts faded to one prompt per every 4 </a:t>
            </a:r>
            <a:r>
              <a:rPr lang="en-US" sz="1800" dirty="0" smtClean="0"/>
              <a:t>minutes</a:t>
            </a:r>
          </a:p>
          <a:p>
            <a:pPr marL="68580" indent="0">
              <a:buNone/>
            </a:pPr>
            <a:endParaRPr lang="en-US" sz="1800" dirty="0"/>
          </a:p>
          <a:p>
            <a:r>
              <a:rPr lang="en-US" sz="1800" dirty="0"/>
              <a:t>Prompts discontinued, but student receives occasional praise from adults for appropriate social behavior at lunch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ial skills b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31" y="5079720"/>
            <a:ext cx="1221574" cy="12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6" y="606073"/>
            <a:ext cx="4213925" cy="4867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support use of SMILE Project with students with EBD 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show skills generalize to novel </a:t>
            </a:r>
            <a:r>
              <a:rPr lang="en-US" dirty="0" smtClean="0"/>
              <a:t>settings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Social validity results show intervention to be effective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heart peo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" y="523923"/>
            <a:ext cx="1497540" cy="1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Lack of classroom data</a:t>
            </a:r>
          </a:p>
          <a:p>
            <a:pPr lvl="1"/>
            <a:r>
              <a:rPr lang="en-US" sz="3600" dirty="0"/>
              <a:t>Maintenance results</a:t>
            </a:r>
          </a:p>
          <a:p>
            <a:pPr lvl="1"/>
            <a:r>
              <a:rPr lang="en-US" sz="3600" dirty="0"/>
              <a:t>Absences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07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Effect on problem behavior</a:t>
            </a:r>
          </a:p>
          <a:p>
            <a:pPr lvl="1"/>
            <a:r>
              <a:rPr lang="en-US" sz="3600" dirty="0"/>
              <a:t>Effect with older students</a:t>
            </a:r>
          </a:p>
          <a:p>
            <a:pPr lvl="1"/>
            <a:r>
              <a:rPr lang="en-US" sz="3600" dirty="0"/>
              <a:t>Paraprofessional training</a:t>
            </a:r>
          </a:p>
          <a:p>
            <a:pPr lvl="1"/>
            <a:r>
              <a:rPr lang="en-US" sz="3600" dirty="0"/>
              <a:t>School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55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645" y="856527"/>
            <a:ext cx="3495999" cy="5150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If civilization is to survive, we must cultivate the science of human relationships – the ability of all peoples, of all kinds, to live together, in the same world at peace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2000" dirty="0"/>
              <a:t>-Franklin D. Roosevelt</a:t>
            </a:r>
          </a:p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Friend picture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0" r="14660"/>
          <a:stretch>
            <a:fillRect/>
          </a:stretch>
        </p:blipFill>
        <p:spPr>
          <a:xfrm>
            <a:off x="4736592" y="2389950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val="413341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100" dirty="0"/>
              <a:t>Blood, E., Johnson, J., Ridenour, L., Simmons, K., &amp; Couch, S.  (2011). </a:t>
            </a:r>
            <a:r>
              <a:rPr lang="en-US" sz="1100" dirty="0" smtClean="0"/>
              <a:t>Using </a:t>
            </a:r>
            <a:r>
              <a:rPr lang="en-US" sz="1100" dirty="0"/>
              <a:t>an iPod touch to teach social and self-management skills to an elementary student with emotional/behavioral disorders.  </a:t>
            </a:r>
            <a:r>
              <a:rPr lang="en-US" sz="1100" i="1" dirty="0"/>
              <a:t>Education and Treatment of Children, 34</a:t>
            </a:r>
            <a:r>
              <a:rPr lang="en-US" sz="1100" dirty="0"/>
              <a:t>(2),</a:t>
            </a:r>
            <a:r>
              <a:rPr lang="en-US" sz="1100" i="1" dirty="0"/>
              <a:t> </a:t>
            </a:r>
            <a:r>
              <a:rPr lang="en-US" sz="1100" dirty="0"/>
              <a:t>299-317. </a:t>
            </a:r>
            <a:endParaRPr lang="en-US" sz="1100" dirty="0" smtClean="0"/>
          </a:p>
          <a:p>
            <a:r>
              <a:rPr lang="en-US" sz="1100" dirty="0"/>
              <a:t>Hansen, S. D., &amp; </a:t>
            </a:r>
            <a:r>
              <a:rPr lang="en-US" sz="1100" dirty="0" err="1"/>
              <a:t>Linugaris</a:t>
            </a:r>
            <a:r>
              <a:rPr lang="en-US" sz="1100" dirty="0"/>
              <a:t>/Kraft, B. (2005). Effects of a dependent group </a:t>
            </a:r>
            <a:r>
              <a:rPr lang="en-US" sz="1100" dirty="0" smtClean="0"/>
              <a:t>contingency </a:t>
            </a:r>
            <a:r>
              <a:rPr lang="en-US" sz="1100" dirty="0"/>
              <a:t>on the verbal interactions of middle school students with emotional disturbance. </a:t>
            </a:r>
            <a:r>
              <a:rPr lang="en-US" sz="1100" i="1" dirty="0"/>
              <a:t>Behavioral Disorders</a:t>
            </a:r>
            <a:r>
              <a:rPr lang="en-US" sz="1100" dirty="0"/>
              <a:t>, </a:t>
            </a:r>
            <a:r>
              <a:rPr lang="en-US" sz="1100" i="1" dirty="0"/>
              <a:t>30</a:t>
            </a:r>
            <a:r>
              <a:rPr lang="en-US" sz="1100" dirty="0"/>
              <a:t>, 170–184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Kern, L., </a:t>
            </a:r>
            <a:r>
              <a:rPr lang="en-US" sz="1100" dirty="0" err="1"/>
              <a:t>Starosta</a:t>
            </a:r>
            <a:r>
              <a:rPr lang="en-US" sz="1100" dirty="0"/>
              <a:t>, K. M., Cook, C. R., Bambara, L. M., &amp; Gresham, F. R. (2007). </a:t>
            </a:r>
            <a:r>
              <a:rPr lang="en-US" sz="1100" dirty="0" err="1"/>
              <a:t>Func</a:t>
            </a:r>
            <a:r>
              <a:rPr lang="en-US" sz="1100" dirty="0"/>
              <a:t>- </a:t>
            </a:r>
            <a:r>
              <a:rPr lang="en-US" sz="1100" dirty="0" err="1"/>
              <a:t>tional</a:t>
            </a:r>
            <a:r>
              <a:rPr lang="en-US" sz="1100" dirty="0"/>
              <a:t> assessment-based intervention for selective </a:t>
            </a:r>
            <a:r>
              <a:rPr lang="en-US" sz="1100" dirty="0" err="1"/>
              <a:t>mutism</a:t>
            </a:r>
            <a:r>
              <a:rPr lang="en-US" sz="1100" dirty="0"/>
              <a:t>. </a:t>
            </a:r>
            <a:r>
              <a:rPr lang="en-US" sz="1100" i="1" dirty="0"/>
              <a:t>Behavioral Disorders</a:t>
            </a:r>
            <a:r>
              <a:rPr lang="en-US" sz="1100" dirty="0"/>
              <a:t>, </a:t>
            </a:r>
            <a:r>
              <a:rPr lang="en-US" sz="1100" i="1" dirty="0"/>
              <a:t>32</a:t>
            </a:r>
            <a:r>
              <a:rPr lang="en-US" sz="1100" dirty="0"/>
              <a:t>, 94–108.</a:t>
            </a:r>
          </a:p>
          <a:p>
            <a:r>
              <a:rPr lang="en-US" sz="1100" dirty="0"/>
              <a:t>Kern, L., </a:t>
            </a:r>
            <a:r>
              <a:rPr lang="en-US" sz="1100" dirty="0" err="1"/>
              <a:t>Wacker</a:t>
            </a:r>
            <a:r>
              <a:rPr lang="en-US" sz="1100" dirty="0"/>
              <a:t>, D. P., Mace, F. C., Falk, G. D., Dunlap, G., &amp; </a:t>
            </a:r>
            <a:r>
              <a:rPr lang="en-US" sz="1100" dirty="0" err="1"/>
              <a:t>Kromrey</a:t>
            </a:r>
            <a:r>
              <a:rPr lang="en-US" sz="1100" dirty="0"/>
              <a:t>, J. D. (1995). Improving the peer interactions of students with emotional and behavioral disorders through self-evaluation procedures: A component anal- </a:t>
            </a:r>
            <a:r>
              <a:rPr lang="en-US" sz="1100" dirty="0" err="1"/>
              <a:t>ysis</a:t>
            </a:r>
            <a:r>
              <a:rPr lang="en-US" sz="1100" dirty="0"/>
              <a:t> and group application. </a:t>
            </a:r>
            <a:r>
              <a:rPr lang="en-US" sz="1100" i="1" dirty="0"/>
              <a:t>Journal of Applied Behavior Analysis</a:t>
            </a:r>
            <a:r>
              <a:rPr lang="en-US" sz="1100" dirty="0"/>
              <a:t>, </a:t>
            </a:r>
            <a:r>
              <a:rPr lang="en-US" sz="1100" i="1" dirty="0"/>
              <a:t>28</a:t>
            </a:r>
            <a:r>
              <a:rPr lang="en-US" sz="1100" dirty="0"/>
              <a:t>, 47–59. doi:10.1901/jaba.1995.28-47</a:t>
            </a:r>
          </a:p>
          <a:p>
            <a:r>
              <a:rPr lang="en-US" sz="1100" dirty="0"/>
              <a:t>Kern-Dunlap, L., Dunlap, G., Clarke, S., Childs, K. E., White, R. L., &amp; Stewart, M. P. (1992). Effects of a videotape feedback package on the peer interactions of children with serious behavioral and emotional challenges. </a:t>
            </a:r>
            <a:r>
              <a:rPr lang="en-US" sz="1100" i="1" dirty="0"/>
              <a:t>Journal of Applied Behavior Analysis</a:t>
            </a:r>
            <a:r>
              <a:rPr lang="en-US" sz="1100" dirty="0"/>
              <a:t>, </a:t>
            </a:r>
            <a:r>
              <a:rPr lang="en-US" sz="1100" i="1" dirty="0"/>
              <a:t>25</a:t>
            </a:r>
            <a:r>
              <a:rPr lang="en-US" sz="1100" dirty="0"/>
              <a:t>, 355–364. doi:10.1901/jaba.1992.25-355</a:t>
            </a:r>
          </a:p>
          <a:p>
            <a:r>
              <a:rPr lang="en-US" sz="1100" dirty="0"/>
              <a:t>Moore, R. J., </a:t>
            </a:r>
            <a:r>
              <a:rPr lang="en-US" sz="1100" dirty="0" err="1"/>
              <a:t>Cartledge</a:t>
            </a:r>
            <a:r>
              <a:rPr lang="en-US" sz="1100" dirty="0"/>
              <a:t>, G., &amp; </a:t>
            </a:r>
            <a:r>
              <a:rPr lang="en-US" sz="1100" dirty="0" err="1"/>
              <a:t>Heckaman</a:t>
            </a:r>
            <a:r>
              <a:rPr lang="en-US" sz="1100" dirty="0"/>
              <a:t>, K. (1995). The effects of social skill instruction and self-monitoring on game-related behaviors of adolescents with emotional or behavioral disorders. </a:t>
            </a:r>
            <a:r>
              <a:rPr lang="en-US" sz="1100" i="1" dirty="0"/>
              <a:t>Behavioral Disorders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, 253–266</a:t>
            </a:r>
            <a:r>
              <a:rPr lang="en-US" sz="1100" dirty="0" smtClean="0"/>
              <a:t>.</a:t>
            </a:r>
            <a:endParaRPr lang="en-US" sz="1100" dirty="0"/>
          </a:p>
          <a:p>
            <a:r>
              <a:rPr lang="en-US" sz="1100" dirty="0"/>
              <a:t>Presley, J. A., &amp; Hughes, C. (2000). Peers as teachers of anger management to high school students with behavioral disorders. </a:t>
            </a:r>
            <a:r>
              <a:rPr lang="en-US" sz="1100" i="1" dirty="0"/>
              <a:t>Behavioral Disorders</a:t>
            </a:r>
            <a:r>
              <a:rPr lang="en-US" sz="1100" dirty="0"/>
              <a:t>, </a:t>
            </a:r>
            <a:r>
              <a:rPr lang="en-US" sz="1100" i="1" dirty="0"/>
              <a:t>25</a:t>
            </a:r>
            <a:r>
              <a:rPr lang="en-US" sz="1100" dirty="0"/>
              <a:t>, 114–130</a:t>
            </a:r>
            <a:r>
              <a:rPr lang="en-US" sz="1100" dirty="0" smtClean="0"/>
              <a:t>.</a:t>
            </a:r>
          </a:p>
          <a:p>
            <a:r>
              <a:rPr lang="en-US" sz="1100" dirty="0"/>
              <a:t>Baer, D. M., Wolf, M. M., &amp; </a:t>
            </a:r>
            <a:r>
              <a:rPr lang="en-US" sz="1100" dirty="0" err="1"/>
              <a:t>Risley</a:t>
            </a:r>
            <a:r>
              <a:rPr lang="en-US" sz="1100" dirty="0"/>
              <a:t>, T. R. (1968). Some current dimensions of applied behavior analysis. </a:t>
            </a:r>
            <a:r>
              <a:rPr lang="en-US" sz="1100" i="1" dirty="0"/>
              <a:t>Journal of Applied Behavior Analysis, 1, </a:t>
            </a:r>
            <a:r>
              <a:rPr lang="en-US" sz="1100" dirty="0"/>
              <a:t>91–97.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8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5" y="335321"/>
            <a:ext cx="5299252" cy="1284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Skills with EBD…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times more likely to have social deficits as compared to students with other high-incidence disabilities</a:t>
            </a:r>
          </a:p>
          <a:p>
            <a:r>
              <a:rPr lang="en-US" dirty="0" smtClean="0"/>
              <a:t>School failure and dropout</a:t>
            </a:r>
          </a:p>
          <a:p>
            <a:r>
              <a:rPr lang="en-US" dirty="0" smtClean="0"/>
              <a:t>Arrest, substance abuse, suicide</a:t>
            </a:r>
          </a:p>
          <a:p>
            <a:r>
              <a:rPr lang="en-US" dirty="0" smtClean="0"/>
              <a:t>Academic failure</a:t>
            </a:r>
          </a:p>
          <a:p>
            <a:r>
              <a:rPr lang="en-US" dirty="0" smtClean="0"/>
              <a:t>Poor self-regulation</a:t>
            </a:r>
          </a:p>
          <a:p>
            <a:r>
              <a:rPr lang="en-US" dirty="0" smtClean="0"/>
              <a:t>12.5 times more likely to be suspended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laylearngr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70" y="845723"/>
            <a:ext cx="1785635" cy="1324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446" y="6285449"/>
            <a:ext cx="827441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/>
              <a:t>(Duran et al., 2013, Wagner et al., 2005, </a:t>
            </a:r>
            <a:r>
              <a:rPr lang="en-US" sz="950" dirty="0" err="1"/>
              <a:t>Malecki</a:t>
            </a:r>
            <a:r>
              <a:rPr lang="en-US" sz="950" dirty="0"/>
              <a:t> &amp; Elliot, 2002; Meier et al., 2006, Davis &amp; Vander, 1997; </a:t>
            </a:r>
            <a:r>
              <a:rPr lang="en-US" sz="950" dirty="0" err="1"/>
              <a:t>Malmgren</a:t>
            </a:r>
            <a:r>
              <a:rPr lang="en-US" sz="950" dirty="0"/>
              <a:t> et al., 1998</a:t>
            </a:r>
            <a:r>
              <a:rPr lang="en-US" sz="950" dirty="0" smtClean="0"/>
              <a:t>; Unger</a:t>
            </a:r>
            <a:r>
              <a:rPr lang="en-US" sz="950" dirty="0"/>
              <a:t>, 1995)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4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755" y="791925"/>
            <a:ext cx="8219166" cy="1255664"/>
          </a:xfrm>
        </p:spPr>
        <p:txBody>
          <a:bodyPr anchor="t">
            <a:normAutofit/>
          </a:bodyPr>
          <a:lstStyle/>
          <a:p>
            <a:pPr algn="ctr"/>
            <a:r>
              <a:rPr lang="en-US" dirty="0" smtClean="0"/>
              <a:t>Social Skills Instruction and EBD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2521" y="1792657"/>
            <a:ext cx="3419856" cy="2409582"/>
          </a:xfrm>
        </p:spPr>
        <p:txBody>
          <a:bodyPr>
            <a:normAutofit/>
          </a:bodyPr>
          <a:lstStyle/>
          <a:p>
            <a:r>
              <a:rPr lang="en-US" sz="2800" dirty="0"/>
              <a:t>Video modeling</a:t>
            </a:r>
          </a:p>
          <a:p>
            <a:r>
              <a:rPr lang="en-US" sz="2800" dirty="0"/>
              <a:t>Video feedback</a:t>
            </a:r>
          </a:p>
          <a:p>
            <a:r>
              <a:rPr lang="en-US" sz="2800" dirty="0"/>
              <a:t>Self-</a:t>
            </a:r>
            <a:r>
              <a:rPr lang="en-US" sz="2800" dirty="0" smtClean="0"/>
              <a:t>evaluation</a:t>
            </a:r>
          </a:p>
          <a:p>
            <a:r>
              <a:rPr lang="en-US" sz="2800" dirty="0" smtClean="0"/>
              <a:t>Reinforcement</a:t>
            </a:r>
          </a:p>
          <a:p>
            <a:pPr marL="6858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378" y="3647498"/>
            <a:ext cx="3419856" cy="2259800"/>
          </a:xfrm>
        </p:spPr>
        <p:txBody>
          <a:bodyPr>
            <a:normAutofit/>
          </a:bodyPr>
          <a:lstStyle/>
          <a:p>
            <a:r>
              <a:rPr lang="en-US" sz="2800" dirty="0"/>
              <a:t>Role-playing</a:t>
            </a:r>
          </a:p>
          <a:p>
            <a:r>
              <a:rPr lang="en-US" sz="2800" dirty="0"/>
              <a:t>Self-monitoring</a:t>
            </a:r>
          </a:p>
          <a:p>
            <a:r>
              <a:rPr lang="en-US" sz="2800" dirty="0"/>
              <a:t>Peer </a:t>
            </a:r>
            <a:r>
              <a:rPr lang="en-US" sz="2800" dirty="0" smtClean="0"/>
              <a:t>training</a:t>
            </a:r>
          </a:p>
          <a:p>
            <a:r>
              <a:rPr lang="en-US" sz="2800" dirty="0"/>
              <a:t>Modeling</a:t>
            </a:r>
          </a:p>
          <a:p>
            <a:endParaRPr lang="en-US" sz="3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2416" y="5607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3755" y="6092807"/>
            <a:ext cx="821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(Blood </a:t>
            </a:r>
            <a:r>
              <a:rPr lang="en-US" sz="1000" dirty="0"/>
              <a:t>et al., 2011; Hansen &amp; </a:t>
            </a:r>
            <a:r>
              <a:rPr lang="en-US" sz="1000" dirty="0" err="1"/>
              <a:t>Linugaris</a:t>
            </a:r>
            <a:r>
              <a:rPr lang="en-US" sz="1000" dirty="0"/>
              <a:t>/Kraft, 2005; Kern et al., 1995; Kern et al., 2007; Kern-Dunlap et al., 1992; Moore et al., 1995; Presley &amp; Hughes, </a:t>
            </a:r>
            <a:r>
              <a:rPr lang="en-US" sz="1000" dirty="0" smtClean="0"/>
              <a:t>2000)</a:t>
            </a:r>
            <a:endParaRPr lang="en-US" sz="1000" dirty="0"/>
          </a:p>
        </p:txBody>
      </p:sp>
      <p:pic>
        <p:nvPicPr>
          <p:cNvPr id="8" name="Picture 7" descr="Apple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28" y="3947146"/>
            <a:ext cx="2014893" cy="2218817"/>
          </a:xfrm>
          <a:prstGeom prst="rect">
            <a:avLst/>
          </a:prstGeom>
        </p:spPr>
      </p:pic>
      <p:pic>
        <p:nvPicPr>
          <p:cNvPr id="9" name="Picture 8" descr="more-than-just-teaching-610x2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0EAEC"/>
              </a:clrFrom>
              <a:clrTo>
                <a:srgbClr val="E0EA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90" y="1899674"/>
            <a:ext cx="4384701" cy="14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5" y="813599"/>
            <a:ext cx="8224476" cy="706010"/>
          </a:xfrm>
        </p:spPr>
        <p:txBody>
          <a:bodyPr/>
          <a:lstStyle/>
          <a:p>
            <a:pPr algn="ctr"/>
            <a:r>
              <a:rPr lang="en-US" dirty="0" smtClean="0"/>
              <a:t>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402729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Social Skills Intervention (SSI) improve social behavior of 65% of students with EBD, but generalization results have continued to be a challenge for researchers.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Planning for generalization in SSI stressed for this population.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8445" y="6145222"/>
            <a:ext cx="82244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(Terrance </a:t>
            </a:r>
            <a:r>
              <a:rPr lang="en-US" sz="1000" dirty="0"/>
              <a:t>&amp; Nelson, 1988; </a:t>
            </a:r>
            <a:r>
              <a:rPr lang="en-US" sz="1000" dirty="0" err="1"/>
              <a:t>Mathur</a:t>
            </a:r>
            <a:r>
              <a:rPr lang="en-US" sz="1000" dirty="0"/>
              <a:t> &amp; </a:t>
            </a:r>
            <a:r>
              <a:rPr lang="en-US" sz="1000" dirty="0" err="1"/>
              <a:t>Rurtherford</a:t>
            </a:r>
            <a:r>
              <a:rPr lang="en-US" sz="1000" dirty="0"/>
              <a:t>, 1996; </a:t>
            </a:r>
            <a:r>
              <a:rPr lang="en-US" sz="1000" dirty="0" err="1"/>
              <a:t>Mathur</a:t>
            </a:r>
            <a:r>
              <a:rPr lang="en-US" sz="1000" dirty="0"/>
              <a:t> &amp; Rutherford, 1991; </a:t>
            </a:r>
            <a:r>
              <a:rPr lang="en-US" sz="1000" dirty="0" smtClean="0"/>
              <a:t>Gresham, 2015; Gresham</a:t>
            </a:r>
            <a:r>
              <a:rPr lang="en-US" sz="1000" dirty="0"/>
              <a:t>, 1997; Gresham, </a:t>
            </a:r>
            <a:r>
              <a:rPr lang="en-US" sz="1000" dirty="0" err="1"/>
              <a:t>Sugai</a:t>
            </a:r>
            <a:r>
              <a:rPr lang="en-US" sz="1000" dirty="0"/>
              <a:t> and Horner, 2001; Baer, Wolf, &amp; </a:t>
            </a:r>
            <a:r>
              <a:rPr lang="en-US" sz="1000" dirty="0" err="1"/>
              <a:t>Risley</a:t>
            </a:r>
            <a:r>
              <a:rPr lang="en-US" sz="1000" dirty="0"/>
              <a:t> </a:t>
            </a:r>
            <a:r>
              <a:rPr lang="en-US" sz="1000" dirty="0" smtClean="0"/>
              <a:t>1968) 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1" y="635248"/>
            <a:ext cx="8219527" cy="95571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2+2=5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of social behavior</a:t>
            </a:r>
          </a:p>
          <a:p>
            <a:r>
              <a:rPr lang="en-US" dirty="0" smtClean="0"/>
              <a:t>Different generalization effect as academic skills</a:t>
            </a:r>
          </a:p>
          <a:p>
            <a:r>
              <a:rPr lang="en-US" dirty="0" smtClean="0"/>
              <a:t>History of learner with his peers</a:t>
            </a:r>
          </a:p>
          <a:p>
            <a:r>
              <a:rPr lang="en-US" dirty="0" smtClean="0"/>
              <a:t>Learner’s social deficits</a:t>
            </a:r>
          </a:p>
          <a:p>
            <a:r>
              <a:rPr lang="en-US" dirty="0" smtClean="0"/>
              <a:t>Functional assessment of social difficulty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581" y="6247934"/>
            <a:ext cx="82195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1050" dirty="0" smtClean="0"/>
              <a:t>(Scott </a:t>
            </a:r>
            <a:r>
              <a:rPr lang="en-US" sz="1050" dirty="0"/>
              <a:t>&amp; Nelson, </a:t>
            </a:r>
            <a:r>
              <a:rPr lang="en-US" sz="1050" dirty="0" smtClean="0"/>
              <a:t>1998)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3045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S</a:t>
            </a:r>
            <a:r>
              <a:rPr lang="en-US" sz="3200" dirty="0" smtClean="0"/>
              <a:t>ocial </a:t>
            </a:r>
            <a:r>
              <a:rPr lang="en-US" sz="3200" b="1" dirty="0" smtClean="0"/>
              <a:t>M</a:t>
            </a:r>
            <a:r>
              <a:rPr lang="en-US" sz="3200" dirty="0" smtClean="0"/>
              <a:t>echanics </a:t>
            </a:r>
            <a:r>
              <a:rPr lang="en-US" sz="3200" b="1" dirty="0" smtClean="0"/>
              <a:t>I</a:t>
            </a:r>
            <a:r>
              <a:rPr lang="en-US" sz="3200" dirty="0" smtClean="0"/>
              <a:t>ntegrated in the </a:t>
            </a:r>
            <a:r>
              <a:rPr lang="en-US" sz="3200" b="1" dirty="0" smtClean="0"/>
              <a:t>L</a:t>
            </a:r>
            <a:r>
              <a:rPr lang="en-US" sz="3200" dirty="0" smtClean="0"/>
              <a:t>earning </a:t>
            </a:r>
            <a:r>
              <a:rPr lang="en-US" sz="3200" b="1" dirty="0" smtClean="0"/>
              <a:t>E</a:t>
            </a:r>
            <a:r>
              <a:rPr lang="en-US" sz="3200" dirty="0" smtClean="0"/>
              <a:t>nvironment (SMILE)</a:t>
            </a:r>
            <a:endParaRPr lang="en-US" sz="3200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619031"/>
              </p:ext>
            </p:extLst>
          </p:nvPr>
        </p:nvGraphicFramePr>
        <p:xfrm>
          <a:off x="1043490" y="2552402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891" y="6246272"/>
            <a:ext cx="821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</a:t>
            </a:r>
            <a:r>
              <a:rPr lang="en-US" sz="1050" dirty="0" err="1" smtClean="0"/>
              <a:t>Hartzell</a:t>
            </a:r>
            <a:r>
              <a:rPr lang="en-US" sz="1050" dirty="0" smtClean="0"/>
              <a:t>, Gann, </a:t>
            </a:r>
            <a:r>
              <a:rPr lang="en-US" sz="1050" dirty="0" err="1" smtClean="0"/>
              <a:t>Liaupsin</a:t>
            </a:r>
            <a:r>
              <a:rPr lang="en-US" sz="1050" dirty="0" smtClean="0"/>
              <a:t>, &amp; Clem, 2015)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0106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0" y="785065"/>
            <a:ext cx="8210206" cy="6132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302" y="1952684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2800" dirty="0"/>
              <a:t>Effects, generalization and maintenance of intervention employing brief social lessons with a prompting/fading procedure for social engagement in the natural, integrated lunchroom setting for three elementary age students with </a:t>
            </a:r>
            <a:r>
              <a:rPr lang="en-US" sz="2800" dirty="0" smtClean="0"/>
              <a:t>emotional behavior disorder (EBD).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0" y="335622"/>
            <a:ext cx="557750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02" y="2696820"/>
            <a:ext cx="6777317" cy="37493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Teacher </a:t>
            </a:r>
            <a:r>
              <a:rPr lang="en-US" dirty="0"/>
              <a:t>identification</a:t>
            </a:r>
          </a:p>
          <a:p>
            <a:pPr lvl="2"/>
            <a:r>
              <a:rPr lang="en-US" dirty="0"/>
              <a:t>Displays chronic social interaction deficits</a:t>
            </a:r>
          </a:p>
          <a:p>
            <a:pPr lvl="2"/>
            <a:r>
              <a:rPr lang="en-US" dirty="0"/>
              <a:t>Past requests of additional social </a:t>
            </a:r>
            <a:r>
              <a:rPr lang="en-US" dirty="0" smtClean="0"/>
              <a:t>supports</a:t>
            </a:r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Involvement in past social skills interventions in the past with little to no </a:t>
            </a:r>
            <a:r>
              <a:rPr lang="en-US" dirty="0" smtClean="0"/>
              <a:t>success</a:t>
            </a:r>
          </a:p>
          <a:p>
            <a:endParaRPr lang="en-US" dirty="0"/>
          </a:p>
          <a:p>
            <a:r>
              <a:rPr lang="en-US" dirty="0"/>
              <a:t>Below average Social Skills domain score on SSIS</a:t>
            </a:r>
          </a:p>
        </p:txBody>
      </p:sp>
      <p:pic>
        <p:nvPicPr>
          <p:cNvPr id="5" name="Picture 4" descr="Interperso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47" y="1004144"/>
            <a:ext cx="2286000" cy="1905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6653628" y="6566932"/>
            <a:ext cx="1099460" cy="2910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793</TotalTime>
  <Words>1446</Words>
  <Application>Microsoft Macintosh PowerPoint</Application>
  <PresentationFormat>On-screen Show (4:3)</PresentationFormat>
  <Paragraphs>243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Social Engagement with Generalization for Students with EBD</vt:lpstr>
      <vt:lpstr>Social Skills</vt:lpstr>
      <vt:lpstr>Social Skills with EBD…</vt:lpstr>
      <vt:lpstr>Social Skills Instruction and EBD</vt:lpstr>
      <vt:lpstr>Generalization</vt:lpstr>
      <vt:lpstr>2+2=5</vt:lpstr>
      <vt:lpstr>Social Mechanics Integrated in the Learning Environment (SMILE)</vt:lpstr>
      <vt:lpstr>Purpose</vt:lpstr>
      <vt:lpstr>Participant Selection</vt:lpstr>
      <vt:lpstr>Participants</vt:lpstr>
      <vt:lpstr>PowerPoint Presentation</vt:lpstr>
      <vt:lpstr>PowerPoint Presentation</vt:lpstr>
      <vt:lpstr>Setting</vt:lpstr>
      <vt:lpstr>Variables</vt:lpstr>
      <vt:lpstr>Design and Data Collection</vt:lpstr>
      <vt:lpstr>Reliability</vt:lpstr>
      <vt:lpstr>Lessons</vt:lpstr>
      <vt:lpstr>Prompting Procedure</vt:lpstr>
      <vt:lpstr>Reinforcement</vt:lpstr>
      <vt:lpstr>Peer Involvement</vt:lpstr>
      <vt:lpstr>Fading Procedure</vt:lpstr>
      <vt:lpstr>Results</vt:lpstr>
      <vt:lpstr>Summary</vt:lpstr>
      <vt:lpstr>Limitations</vt:lpstr>
      <vt:lpstr>Future Research</vt:lpstr>
      <vt:lpstr>PowerPoint Presentation</vt:lpstr>
      <vt:lpstr>References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Skills Instruction with Students with EBD</dc:title>
  <dc:creator>Becca Hartzell</dc:creator>
  <cp:lastModifiedBy>Becca Hartzell</cp:lastModifiedBy>
  <cp:revision>59</cp:revision>
  <dcterms:created xsi:type="dcterms:W3CDTF">2014-12-02T03:42:17Z</dcterms:created>
  <dcterms:modified xsi:type="dcterms:W3CDTF">2015-10-23T06:26:13Z</dcterms:modified>
</cp:coreProperties>
</file>