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40"/>
  </p:notesMasterIdLst>
  <p:sldIdLst>
    <p:sldId id="256" r:id="rId2"/>
    <p:sldId id="257" r:id="rId3"/>
    <p:sldId id="258" r:id="rId4"/>
    <p:sldId id="260" r:id="rId5"/>
    <p:sldId id="259" r:id="rId6"/>
    <p:sldId id="294" r:id="rId7"/>
    <p:sldId id="261" r:id="rId8"/>
    <p:sldId id="262" r:id="rId9"/>
    <p:sldId id="263" r:id="rId10"/>
    <p:sldId id="264" r:id="rId11"/>
    <p:sldId id="265" r:id="rId12"/>
    <p:sldId id="270" r:id="rId13"/>
    <p:sldId id="272" r:id="rId14"/>
    <p:sldId id="266" r:id="rId15"/>
    <p:sldId id="267" r:id="rId16"/>
    <p:sldId id="269" r:id="rId17"/>
    <p:sldId id="271" r:id="rId18"/>
    <p:sldId id="273" r:id="rId19"/>
    <p:sldId id="292" r:id="rId20"/>
    <p:sldId id="275" r:id="rId21"/>
    <p:sldId id="293" r:id="rId22"/>
    <p:sldId id="276" r:id="rId23"/>
    <p:sldId id="277" r:id="rId24"/>
    <p:sldId id="278" r:id="rId25"/>
    <p:sldId id="280" r:id="rId26"/>
    <p:sldId id="281" r:id="rId27"/>
    <p:sldId id="282" r:id="rId28"/>
    <p:sldId id="283" r:id="rId29"/>
    <p:sldId id="285" r:id="rId30"/>
    <p:sldId id="287" r:id="rId31"/>
    <p:sldId id="291" r:id="rId32"/>
    <p:sldId id="295" r:id="rId33"/>
    <p:sldId id="296" r:id="rId34"/>
    <p:sldId id="297" r:id="rId35"/>
    <p:sldId id="298" r:id="rId36"/>
    <p:sldId id="299" r:id="rId37"/>
    <p:sldId id="300" r:id="rId38"/>
    <p:sldId id="27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45" d="100"/>
          <a:sy n="45" d="100"/>
        </p:scale>
        <p:origin x="-1656" y="-10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08D3-CAEB-CC47-846C-1B40D8833D8F}"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7CE8BAE2-0D72-BA44-B712-234C1FB3777F}">
      <dgm:prSet phldrT="[Text]"/>
      <dgm:spPr/>
      <dgm:t>
        <a:bodyPr/>
        <a:lstStyle/>
        <a:p>
          <a:r>
            <a:rPr lang="en-US" dirty="0" smtClean="0"/>
            <a:t>Project</a:t>
          </a:r>
        </a:p>
        <a:p>
          <a:r>
            <a:rPr lang="en-US" dirty="0" smtClean="0"/>
            <a:t>SMILE™</a:t>
          </a:r>
          <a:endParaRPr lang="en-US" dirty="0"/>
        </a:p>
      </dgm:t>
    </dgm:pt>
    <dgm:pt modelId="{5521C5E8-343F-A741-BB96-D6FD9AE928E7}" type="parTrans" cxnId="{AC0FCDC3-6C32-A646-8B16-53AA4BA2B08F}">
      <dgm:prSet/>
      <dgm:spPr/>
      <dgm:t>
        <a:bodyPr/>
        <a:lstStyle/>
        <a:p>
          <a:endParaRPr lang="en-US"/>
        </a:p>
      </dgm:t>
    </dgm:pt>
    <dgm:pt modelId="{480B98F5-B899-094C-858E-34D5A84FCACD}" type="sibTrans" cxnId="{AC0FCDC3-6C32-A646-8B16-53AA4BA2B08F}">
      <dgm:prSet/>
      <dgm:spPr/>
      <dgm:t>
        <a:bodyPr/>
        <a:lstStyle/>
        <a:p>
          <a:endParaRPr lang="en-US"/>
        </a:p>
      </dgm:t>
    </dgm:pt>
    <dgm:pt modelId="{A15A2B4C-9787-E249-8336-4F9A22DBC1E3}">
      <dgm:prSet phldrT="[Text]"/>
      <dgm:spPr/>
      <dgm:t>
        <a:bodyPr/>
        <a:lstStyle/>
        <a:p>
          <a:r>
            <a:rPr lang="en-US" dirty="0" smtClean="0"/>
            <a:t>Brief social skill lessons</a:t>
          </a:r>
          <a:endParaRPr lang="en-US" dirty="0"/>
        </a:p>
      </dgm:t>
    </dgm:pt>
    <dgm:pt modelId="{7486FA1C-5E67-8C41-B352-3A65DC817071}" type="parTrans" cxnId="{02A4D783-B746-BD42-BD3A-33CBFABA60A3}">
      <dgm:prSet/>
      <dgm:spPr/>
      <dgm:t>
        <a:bodyPr/>
        <a:lstStyle/>
        <a:p>
          <a:endParaRPr lang="en-US"/>
        </a:p>
      </dgm:t>
    </dgm:pt>
    <dgm:pt modelId="{0878DDBE-3022-1F4D-8F12-15E47A7076F4}" type="sibTrans" cxnId="{02A4D783-B746-BD42-BD3A-33CBFABA60A3}">
      <dgm:prSet/>
      <dgm:spPr/>
      <dgm:t>
        <a:bodyPr/>
        <a:lstStyle/>
        <a:p>
          <a:endParaRPr lang="en-US"/>
        </a:p>
      </dgm:t>
    </dgm:pt>
    <dgm:pt modelId="{F0C27F05-AF40-3747-890B-91965842774D}">
      <dgm:prSet phldrT="[Text]"/>
      <dgm:spPr/>
      <dgm:t>
        <a:bodyPr/>
        <a:lstStyle/>
        <a:p>
          <a:r>
            <a:rPr lang="en-US" dirty="0" smtClean="0"/>
            <a:t>Prompting procedure</a:t>
          </a:r>
          <a:endParaRPr lang="en-US" dirty="0"/>
        </a:p>
      </dgm:t>
    </dgm:pt>
    <dgm:pt modelId="{D49EDAAC-3392-994B-BC26-49E781FDDCD1}" type="parTrans" cxnId="{C3A75282-42EA-7E43-80E3-B9BF3978DCC3}">
      <dgm:prSet/>
      <dgm:spPr/>
      <dgm:t>
        <a:bodyPr/>
        <a:lstStyle/>
        <a:p>
          <a:endParaRPr lang="en-US"/>
        </a:p>
      </dgm:t>
    </dgm:pt>
    <dgm:pt modelId="{357D2AFB-5C23-964F-BC1D-32734BD84408}" type="sibTrans" cxnId="{C3A75282-42EA-7E43-80E3-B9BF3978DCC3}">
      <dgm:prSet/>
      <dgm:spPr/>
      <dgm:t>
        <a:bodyPr/>
        <a:lstStyle/>
        <a:p>
          <a:endParaRPr lang="en-US"/>
        </a:p>
      </dgm:t>
    </dgm:pt>
    <dgm:pt modelId="{832ED1E3-6BED-9F42-8EB2-492979074348}">
      <dgm:prSet phldrT="[Text]"/>
      <dgm:spPr/>
      <dgm:t>
        <a:bodyPr/>
        <a:lstStyle/>
        <a:p>
          <a:r>
            <a:rPr lang="en-US" dirty="0" smtClean="0"/>
            <a:t>Fading procedure</a:t>
          </a:r>
          <a:endParaRPr lang="en-US" dirty="0"/>
        </a:p>
      </dgm:t>
    </dgm:pt>
    <dgm:pt modelId="{76240124-72D5-0A43-988A-7937CDF7D947}" type="parTrans" cxnId="{09B2D593-5CA1-7042-B8D6-A52C75BB1C6B}">
      <dgm:prSet/>
      <dgm:spPr/>
      <dgm:t>
        <a:bodyPr/>
        <a:lstStyle/>
        <a:p>
          <a:endParaRPr lang="en-US"/>
        </a:p>
      </dgm:t>
    </dgm:pt>
    <dgm:pt modelId="{112C09B4-2DEF-8648-B51C-65144CA23D86}" type="sibTrans" cxnId="{09B2D593-5CA1-7042-B8D6-A52C75BB1C6B}">
      <dgm:prSet/>
      <dgm:spPr/>
      <dgm:t>
        <a:bodyPr/>
        <a:lstStyle/>
        <a:p>
          <a:endParaRPr lang="en-US"/>
        </a:p>
      </dgm:t>
    </dgm:pt>
    <dgm:pt modelId="{C16CB620-B4F4-F743-B621-4167647CEF46}" type="pres">
      <dgm:prSet presAssocID="{706A08D3-CAEB-CC47-846C-1B40D8833D8F}" presName="cycle" presStyleCnt="0">
        <dgm:presLayoutVars>
          <dgm:chMax val="1"/>
          <dgm:dir/>
          <dgm:animLvl val="ctr"/>
          <dgm:resizeHandles val="exact"/>
        </dgm:presLayoutVars>
      </dgm:prSet>
      <dgm:spPr/>
      <dgm:t>
        <a:bodyPr/>
        <a:lstStyle/>
        <a:p>
          <a:endParaRPr lang="en-US"/>
        </a:p>
      </dgm:t>
    </dgm:pt>
    <dgm:pt modelId="{ECD0B84C-9918-E54D-B9EF-6DA7AE57E435}" type="pres">
      <dgm:prSet presAssocID="{7CE8BAE2-0D72-BA44-B712-234C1FB3777F}" presName="centerShape" presStyleLbl="node0" presStyleIdx="0" presStyleCnt="1"/>
      <dgm:spPr/>
      <dgm:t>
        <a:bodyPr/>
        <a:lstStyle/>
        <a:p>
          <a:endParaRPr lang="en-US"/>
        </a:p>
      </dgm:t>
    </dgm:pt>
    <dgm:pt modelId="{82CBBDFB-5DEE-394A-96D9-4438808928EB}" type="pres">
      <dgm:prSet presAssocID="{7486FA1C-5E67-8C41-B352-3A65DC817071}" presName="parTrans" presStyleLbl="bgSibTrans2D1" presStyleIdx="0" presStyleCnt="3"/>
      <dgm:spPr/>
      <dgm:t>
        <a:bodyPr/>
        <a:lstStyle/>
        <a:p>
          <a:endParaRPr lang="en-US"/>
        </a:p>
      </dgm:t>
    </dgm:pt>
    <dgm:pt modelId="{796ADBF1-9248-664D-BCB0-BB0CEA26B46B}" type="pres">
      <dgm:prSet presAssocID="{A15A2B4C-9787-E249-8336-4F9A22DBC1E3}" presName="node" presStyleLbl="node1" presStyleIdx="0" presStyleCnt="3">
        <dgm:presLayoutVars>
          <dgm:bulletEnabled val="1"/>
        </dgm:presLayoutVars>
      </dgm:prSet>
      <dgm:spPr/>
      <dgm:t>
        <a:bodyPr/>
        <a:lstStyle/>
        <a:p>
          <a:endParaRPr lang="en-US"/>
        </a:p>
      </dgm:t>
    </dgm:pt>
    <dgm:pt modelId="{51BDA229-6D6F-D647-B9B9-1FA89BAFF3B2}" type="pres">
      <dgm:prSet presAssocID="{D49EDAAC-3392-994B-BC26-49E781FDDCD1}" presName="parTrans" presStyleLbl="bgSibTrans2D1" presStyleIdx="1" presStyleCnt="3"/>
      <dgm:spPr/>
      <dgm:t>
        <a:bodyPr/>
        <a:lstStyle/>
        <a:p>
          <a:endParaRPr lang="en-US"/>
        </a:p>
      </dgm:t>
    </dgm:pt>
    <dgm:pt modelId="{732D869E-7645-D645-8C23-B8034C46A1AC}" type="pres">
      <dgm:prSet presAssocID="{F0C27F05-AF40-3747-890B-91965842774D}" presName="node" presStyleLbl="node1" presStyleIdx="1" presStyleCnt="3">
        <dgm:presLayoutVars>
          <dgm:bulletEnabled val="1"/>
        </dgm:presLayoutVars>
      </dgm:prSet>
      <dgm:spPr/>
      <dgm:t>
        <a:bodyPr/>
        <a:lstStyle/>
        <a:p>
          <a:endParaRPr lang="en-US"/>
        </a:p>
      </dgm:t>
    </dgm:pt>
    <dgm:pt modelId="{083B5CE8-51A7-F24C-B8AD-E957D683533F}" type="pres">
      <dgm:prSet presAssocID="{76240124-72D5-0A43-988A-7937CDF7D947}" presName="parTrans" presStyleLbl="bgSibTrans2D1" presStyleIdx="2" presStyleCnt="3"/>
      <dgm:spPr/>
      <dgm:t>
        <a:bodyPr/>
        <a:lstStyle/>
        <a:p>
          <a:endParaRPr lang="en-US"/>
        </a:p>
      </dgm:t>
    </dgm:pt>
    <dgm:pt modelId="{94104F49-69CC-C446-8CB1-BF622B89C338}" type="pres">
      <dgm:prSet presAssocID="{832ED1E3-6BED-9F42-8EB2-492979074348}" presName="node" presStyleLbl="node1" presStyleIdx="2" presStyleCnt="3">
        <dgm:presLayoutVars>
          <dgm:bulletEnabled val="1"/>
        </dgm:presLayoutVars>
      </dgm:prSet>
      <dgm:spPr/>
      <dgm:t>
        <a:bodyPr/>
        <a:lstStyle/>
        <a:p>
          <a:endParaRPr lang="en-US"/>
        </a:p>
      </dgm:t>
    </dgm:pt>
  </dgm:ptLst>
  <dgm:cxnLst>
    <dgm:cxn modelId="{E2618E9C-1C42-8945-92E9-B7C92B17C52F}" type="presOf" srcId="{7CE8BAE2-0D72-BA44-B712-234C1FB3777F}" destId="{ECD0B84C-9918-E54D-B9EF-6DA7AE57E435}" srcOrd="0" destOrd="0" presId="urn:microsoft.com/office/officeart/2005/8/layout/radial4"/>
    <dgm:cxn modelId="{1391FDD7-ECC9-3946-8012-06703CBBCE9E}" type="presOf" srcId="{76240124-72D5-0A43-988A-7937CDF7D947}" destId="{083B5CE8-51A7-F24C-B8AD-E957D683533F}" srcOrd="0" destOrd="0" presId="urn:microsoft.com/office/officeart/2005/8/layout/radial4"/>
    <dgm:cxn modelId="{8898B987-E494-A545-ABAC-13BB8418B36B}" type="presOf" srcId="{F0C27F05-AF40-3747-890B-91965842774D}" destId="{732D869E-7645-D645-8C23-B8034C46A1AC}" srcOrd="0" destOrd="0" presId="urn:microsoft.com/office/officeart/2005/8/layout/radial4"/>
    <dgm:cxn modelId="{09B2D593-5CA1-7042-B8D6-A52C75BB1C6B}" srcId="{7CE8BAE2-0D72-BA44-B712-234C1FB3777F}" destId="{832ED1E3-6BED-9F42-8EB2-492979074348}" srcOrd="2" destOrd="0" parTransId="{76240124-72D5-0A43-988A-7937CDF7D947}" sibTransId="{112C09B4-2DEF-8648-B51C-65144CA23D86}"/>
    <dgm:cxn modelId="{AC0FCDC3-6C32-A646-8B16-53AA4BA2B08F}" srcId="{706A08D3-CAEB-CC47-846C-1B40D8833D8F}" destId="{7CE8BAE2-0D72-BA44-B712-234C1FB3777F}" srcOrd="0" destOrd="0" parTransId="{5521C5E8-343F-A741-BB96-D6FD9AE928E7}" sibTransId="{480B98F5-B899-094C-858E-34D5A84FCACD}"/>
    <dgm:cxn modelId="{C3A75282-42EA-7E43-80E3-B9BF3978DCC3}" srcId="{7CE8BAE2-0D72-BA44-B712-234C1FB3777F}" destId="{F0C27F05-AF40-3747-890B-91965842774D}" srcOrd="1" destOrd="0" parTransId="{D49EDAAC-3392-994B-BC26-49E781FDDCD1}" sibTransId="{357D2AFB-5C23-964F-BC1D-32734BD84408}"/>
    <dgm:cxn modelId="{20965AF4-1C3A-8044-9B14-D6091DDA5EB8}" type="presOf" srcId="{832ED1E3-6BED-9F42-8EB2-492979074348}" destId="{94104F49-69CC-C446-8CB1-BF622B89C338}" srcOrd="0" destOrd="0" presId="urn:microsoft.com/office/officeart/2005/8/layout/radial4"/>
    <dgm:cxn modelId="{0A8CA833-DA86-FC4A-9EB2-6231C0E2747E}" type="presOf" srcId="{706A08D3-CAEB-CC47-846C-1B40D8833D8F}" destId="{C16CB620-B4F4-F743-B621-4167647CEF46}" srcOrd="0" destOrd="0" presId="urn:microsoft.com/office/officeart/2005/8/layout/radial4"/>
    <dgm:cxn modelId="{F92A229B-8960-A64D-A568-DE6EA83ED68B}" type="presOf" srcId="{A15A2B4C-9787-E249-8336-4F9A22DBC1E3}" destId="{796ADBF1-9248-664D-BCB0-BB0CEA26B46B}" srcOrd="0" destOrd="0" presId="urn:microsoft.com/office/officeart/2005/8/layout/radial4"/>
    <dgm:cxn modelId="{2958435E-E86E-A544-BB4D-7F512C928DCC}" type="presOf" srcId="{7486FA1C-5E67-8C41-B352-3A65DC817071}" destId="{82CBBDFB-5DEE-394A-96D9-4438808928EB}" srcOrd="0" destOrd="0" presId="urn:microsoft.com/office/officeart/2005/8/layout/radial4"/>
    <dgm:cxn modelId="{D2A7E80B-51EC-9747-BF0B-6D466C268582}" type="presOf" srcId="{D49EDAAC-3392-994B-BC26-49E781FDDCD1}" destId="{51BDA229-6D6F-D647-B9B9-1FA89BAFF3B2}" srcOrd="0" destOrd="0" presId="urn:microsoft.com/office/officeart/2005/8/layout/radial4"/>
    <dgm:cxn modelId="{02A4D783-B746-BD42-BD3A-33CBFABA60A3}" srcId="{7CE8BAE2-0D72-BA44-B712-234C1FB3777F}" destId="{A15A2B4C-9787-E249-8336-4F9A22DBC1E3}" srcOrd="0" destOrd="0" parTransId="{7486FA1C-5E67-8C41-B352-3A65DC817071}" sibTransId="{0878DDBE-3022-1F4D-8F12-15E47A7076F4}"/>
    <dgm:cxn modelId="{36EB2580-5789-6E48-B0D5-929AEE6D7DA2}" type="presParOf" srcId="{C16CB620-B4F4-F743-B621-4167647CEF46}" destId="{ECD0B84C-9918-E54D-B9EF-6DA7AE57E435}" srcOrd="0" destOrd="0" presId="urn:microsoft.com/office/officeart/2005/8/layout/radial4"/>
    <dgm:cxn modelId="{AE9D3E73-DB18-584E-8869-76534B90BA2E}" type="presParOf" srcId="{C16CB620-B4F4-F743-B621-4167647CEF46}" destId="{82CBBDFB-5DEE-394A-96D9-4438808928EB}" srcOrd="1" destOrd="0" presId="urn:microsoft.com/office/officeart/2005/8/layout/radial4"/>
    <dgm:cxn modelId="{695E3437-ADB8-294D-A467-CE483428074E}" type="presParOf" srcId="{C16CB620-B4F4-F743-B621-4167647CEF46}" destId="{796ADBF1-9248-664D-BCB0-BB0CEA26B46B}" srcOrd="2" destOrd="0" presId="urn:microsoft.com/office/officeart/2005/8/layout/radial4"/>
    <dgm:cxn modelId="{858CD38A-F47D-7449-A60A-2447002737FA}" type="presParOf" srcId="{C16CB620-B4F4-F743-B621-4167647CEF46}" destId="{51BDA229-6D6F-D647-B9B9-1FA89BAFF3B2}" srcOrd="3" destOrd="0" presId="urn:microsoft.com/office/officeart/2005/8/layout/radial4"/>
    <dgm:cxn modelId="{5C7DA2E1-F785-6543-878C-C2623DC349BF}" type="presParOf" srcId="{C16CB620-B4F4-F743-B621-4167647CEF46}" destId="{732D869E-7645-D645-8C23-B8034C46A1AC}" srcOrd="4" destOrd="0" presId="urn:microsoft.com/office/officeart/2005/8/layout/radial4"/>
    <dgm:cxn modelId="{453E2BB2-62C8-BE4E-B5C5-C8C773E55BD5}" type="presParOf" srcId="{C16CB620-B4F4-F743-B621-4167647CEF46}" destId="{083B5CE8-51A7-F24C-B8AD-E957D683533F}" srcOrd="5" destOrd="0" presId="urn:microsoft.com/office/officeart/2005/8/layout/radial4"/>
    <dgm:cxn modelId="{22D2275C-BDF8-CC42-998D-09668632C823}" type="presParOf" srcId="{C16CB620-B4F4-F743-B621-4167647CEF46}" destId="{94104F49-69CC-C446-8CB1-BF622B89C338}"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A08D3-CAEB-CC47-846C-1B40D8833D8F}"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7CE8BAE2-0D72-BA44-B712-234C1FB3777F}">
      <dgm:prSet phldrT="[Text]"/>
      <dgm:spPr/>
      <dgm:t>
        <a:bodyPr/>
        <a:lstStyle/>
        <a:p>
          <a:r>
            <a:rPr lang="en-US" dirty="0" smtClean="0"/>
            <a:t>Project</a:t>
          </a:r>
        </a:p>
        <a:p>
          <a:r>
            <a:rPr lang="en-US" dirty="0" smtClean="0"/>
            <a:t>SMILE™</a:t>
          </a:r>
          <a:endParaRPr lang="en-US" dirty="0"/>
        </a:p>
      </dgm:t>
    </dgm:pt>
    <dgm:pt modelId="{5521C5E8-343F-A741-BB96-D6FD9AE928E7}" type="parTrans" cxnId="{AC0FCDC3-6C32-A646-8B16-53AA4BA2B08F}">
      <dgm:prSet/>
      <dgm:spPr/>
      <dgm:t>
        <a:bodyPr/>
        <a:lstStyle/>
        <a:p>
          <a:endParaRPr lang="en-US"/>
        </a:p>
      </dgm:t>
    </dgm:pt>
    <dgm:pt modelId="{480B98F5-B899-094C-858E-34D5A84FCACD}" type="sibTrans" cxnId="{AC0FCDC3-6C32-A646-8B16-53AA4BA2B08F}">
      <dgm:prSet/>
      <dgm:spPr/>
      <dgm:t>
        <a:bodyPr/>
        <a:lstStyle/>
        <a:p>
          <a:endParaRPr lang="en-US"/>
        </a:p>
      </dgm:t>
    </dgm:pt>
    <dgm:pt modelId="{A15A2B4C-9787-E249-8336-4F9A22DBC1E3}">
      <dgm:prSet phldrT="[Text]"/>
      <dgm:spPr/>
      <dgm:t>
        <a:bodyPr/>
        <a:lstStyle/>
        <a:p>
          <a:r>
            <a:rPr lang="en-US" dirty="0" smtClean="0"/>
            <a:t>Brief social skill lessons</a:t>
          </a:r>
          <a:endParaRPr lang="en-US" dirty="0"/>
        </a:p>
      </dgm:t>
    </dgm:pt>
    <dgm:pt modelId="{7486FA1C-5E67-8C41-B352-3A65DC817071}" type="parTrans" cxnId="{02A4D783-B746-BD42-BD3A-33CBFABA60A3}">
      <dgm:prSet/>
      <dgm:spPr/>
      <dgm:t>
        <a:bodyPr/>
        <a:lstStyle/>
        <a:p>
          <a:endParaRPr lang="en-US"/>
        </a:p>
      </dgm:t>
    </dgm:pt>
    <dgm:pt modelId="{0878DDBE-3022-1F4D-8F12-15E47A7076F4}" type="sibTrans" cxnId="{02A4D783-B746-BD42-BD3A-33CBFABA60A3}">
      <dgm:prSet/>
      <dgm:spPr/>
      <dgm:t>
        <a:bodyPr/>
        <a:lstStyle/>
        <a:p>
          <a:endParaRPr lang="en-US"/>
        </a:p>
      </dgm:t>
    </dgm:pt>
    <dgm:pt modelId="{F0C27F05-AF40-3747-890B-91965842774D}">
      <dgm:prSet phldrT="[Text]"/>
      <dgm:spPr/>
      <dgm:t>
        <a:bodyPr/>
        <a:lstStyle/>
        <a:p>
          <a:r>
            <a:rPr lang="en-US" dirty="0" smtClean="0"/>
            <a:t>Prompting procedure</a:t>
          </a:r>
          <a:endParaRPr lang="en-US" dirty="0"/>
        </a:p>
      </dgm:t>
    </dgm:pt>
    <dgm:pt modelId="{D49EDAAC-3392-994B-BC26-49E781FDDCD1}" type="parTrans" cxnId="{C3A75282-42EA-7E43-80E3-B9BF3978DCC3}">
      <dgm:prSet/>
      <dgm:spPr/>
      <dgm:t>
        <a:bodyPr/>
        <a:lstStyle/>
        <a:p>
          <a:endParaRPr lang="en-US"/>
        </a:p>
      </dgm:t>
    </dgm:pt>
    <dgm:pt modelId="{357D2AFB-5C23-964F-BC1D-32734BD84408}" type="sibTrans" cxnId="{C3A75282-42EA-7E43-80E3-B9BF3978DCC3}">
      <dgm:prSet/>
      <dgm:spPr/>
      <dgm:t>
        <a:bodyPr/>
        <a:lstStyle/>
        <a:p>
          <a:endParaRPr lang="en-US"/>
        </a:p>
      </dgm:t>
    </dgm:pt>
    <dgm:pt modelId="{832ED1E3-6BED-9F42-8EB2-492979074348}">
      <dgm:prSet phldrT="[Text]"/>
      <dgm:spPr/>
      <dgm:t>
        <a:bodyPr/>
        <a:lstStyle/>
        <a:p>
          <a:r>
            <a:rPr lang="en-US" dirty="0" smtClean="0"/>
            <a:t>Fading procedure</a:t>
          </a:r>
          <a:endParaRPr lang="en-US" dirty="0"/>
        </a:p>
      </dgm:t>
    </dgm:pt>
    <dgm:pt modelId="{76240124-72D5-0A43-988A-7937CDF7D947}" type="parTrans" cxnId="{09B2D593-5CA1-7042-B8D6-A52C75BB1C6B}">
      <dgm:prSet/>
      <dgm:spPr/>
      <dgm:t>
        <a:bodyPr/>
        <a:lstStyle/>
        <a:p>
          <a:endParaRPr lang="en-US"/>
        </a:p>
      </dgm:t>
    </dgm:pt>
    <dgm:pt modelId="{112C09B4-2DEF-8648-B51C-65144CA23D86}" type="sibTrans" cxnId="{09B2D593-5CA1-7042-B8D6-A52C75BB1C6B}">
      <dgm:prSet/>
      <dgm:spPr/>
      <dgm:t>
        <a:bodyPr/>
        <a:lstStyle/>
        <a:p>
          <a:endParaRPr lang="en-US"/>
        </a:p>
      </dgm:t>
    </dgm:pt>
    <dgm:pt modelId="{C16CB620-B4F4-F743-B621-4167647CEF46}" type="pres">
      <dgm:prSet presAssocID="{706A08D3-CAEB-CC47-846C-1B40D8833D8F}" presName="cycle" presStyleCnt="0">
        <dgm:presLayoutVars>
          <dgm:chMax val="1"/>
          <dgm:dir/>
          <dgm:animLvl val="ctr"/>
          <dgm:resizeHandles val="exact"/>
        </dgm:presLayoutVars>
      </dgm:prSet>
      <dgm:spPr/>
      <dgm:t>
        <a:bodyPr/>
        <a:lstStyle/>
        <a:p>
          <a:endParaRPr lang="en-US"/>
        </a:p>
      </dgm:t>
    </dgm:pt>
    <dgm:pt modelId="{ECD0B84C-9918-E54D-B9EF-6DA7AE57E435}" type="pres">
      <dgm:prSet presAssocID="{7CE8BAE2-0D72-BA44-B712-234C1FB3777F}" presName="centerShape" presStyleLbl="node0" presStyleIdx="0" presStyleCnt="1"/>
      <dgm:spPr/>
      <dgm:t>
        <a:bodyPr/>
        <a:lstStyle/>
        <a:p>
          <a:endParaRPr lang="en-US"/>
        </a:p>
      </dgm:t>
    </dgm:pt>
    <dgm:pt modelId="{82CBBDFB-5DEE-394A-96D9-4438808928EB}" type="pres">
      <dgm:prSet presAssocID="{7486FA1C-5E67-8C41-B352-3A65DC817071}" presName="parTrans" presStyleLbl="bgSibTrans2D1" presStyleIdx="0" presStyleCnt="3"/>
      <dgm:spPr/>
      <dgm:t>
        <a:bodyPr/>
        <a:lstStyle/>
        <a:p>
          <a:endParaRPr lang="en-US"/>
        </a:p>
      </dgm:t>
    </dgm:pt>
    <dgm:pt modelId="{796ADBF1-9248-664D-BCB0-BB0CEA26B46B}" type="pres">
      <dgm:prSet presAssocID="{A15A2B4C-9787-E249-8336-4F9A22DBC1E3}" presName="node" presStyleLbl="node1" presStyleIdx="0" presStyleCnt="3">
        <dgm:presLayoutVars>
          <dgm:bulletEnabled val="1"/>
        </dgm:presLayoutVars>
      </dgm:prSet>
      <dgm:spPr/>
      <dgm:t>
        <a:bodyPr/>
        <a:lstStyle/>
        <a:p>
          <a:endParaRPr lang="en-US"/>
        </a:p>
      </dgm:t>
    </dgm:pt>
    <dgm:pt modelId="{51BDA229-6D6F-D647-B9B9-1FA89BAFF3B2}" type="pres">
      <dgm:prSet presAssocID="{D49EDAAC-3392-994B-BC26-49E781FDDCD1}" presName="parTrans" presStyleLbl="bgSibTrans2D1" presStyleIdx="1" presStyleCnt="3"/>
      <dgm:spPr/>
      <dgm:t>
        <a:bodyPr/>
        <a:lstStyle/>
        <a:p>
          <a:endParaRPr lang="en-US"/>
        </a:p>
      </dgm:t>
    </dgm:pt>
    <dgm:pt modelId="{732D869E-7645-D645-8C23-B8034C46A1AC}" type="pres">
      <dgm:prSet presAssocID="{F0C27F05-AF40-3747-890B-91965842774D}" presName="node" presStyleLbl="node1" presStyleIdx="1" presStyleCnt="3">
        <dgm:presLayoutVars>
          <dgm:bulletEnabled val="1"/>
        </dgm:presLayoutVars>
      </dgm:prSet>
      <dgm:spPr/>
      <dgm:t>
        <a:bodyPr/>
        <a:lstStyle/>
        <a:p>
          <a:endParaRPr lang="en-US"/>
        </a:p>
      </dgm:t>
    </dgm:pt>
    <dgm:pt modelId="{083B5CE8-51A7-F24C-B8AD-E957D683533F}" type="pres">
      <dgm:prSet presAssocID="{76240124-72D5-0A43-988A-7937CDF7D947}" presName="parTrans" presStyleLbl="bgSibTrans2D1" presStyleIdx="2" presStyleCnt="3"/>
      <dgm:spPr/>
      <dgm:t>
        <a:bodyPr/>
        <a:lstStyle/>
        <a:p>
          <a:endParaRPr lang="en-US"/>
        </a:p>
      </dgm:t>
    </dgm:pt>
    <dgm:pt modelId="{94104F49-69CC-C446-8CB1-BF622B89C338}" type="pres">
      <dgm:prSet presAssocID="{832ED1E3-6BED-9F42-8EB2-492979074348}" presName="node" presStyleLbl="node1" presStyleIdx="2" presStyleCnt="3">
        <dgm:presLayoutVars>
          <dgm:bulletEnabled val="1"/>
        </dgm:presLayoutVars>
      </dgm:prSet>
      <dgm:spPr/>
      <dgm:t>
        <a:bodyPr/>
        <a:lstStyle/>
        <a:p>
          <a:endParaRPr lang="en-US"/>
        </a:p>
      </dgm:t>
    </dgm:pt>
  </dgm:ptLst>
  <dgm:cxnLst>
    <dgm:cxn modelId="{81A94294-838A-A04D-802C-656395E690FB}" type="presOf" srcId="{A15A2B4C-9787-E249-8336-4F9A22DBC1E3}" destId="{796ADBF1-9248-664D-BCB0-BB0CEA26B46B}" srcOrd="0" destOrd="0" presId="urn:microsoft.com/office/officeart/2005/8/layout/radial4"/>
    <dgm:cxn modelId="{23890100-0989-3B40-8AA9-1F4CD0F9FC9F}" type="presOf" srcId="{76240124-72D5-0A43-988A-7937CDF7D947}" destId="{083B5CE8-51A7-F24C-B8AD-E957D683533F}" srcOrd="0" destOrd="0" presId="urn:microsoft.com/office/officeart/2005/8/layout/radial4"/>
    <dgm:cxn modelId="{DE39E551-F5C5-5845-8315-1F3DBECEA8F5}" type="presOf" srcId="{7CE8BAE2-0D72-BA44-B712-234C1FB3777F}" destId="{ECD0B84C-9918-E54D-B9EF-6DA7AE57E435}" srcOrd="0" destOrd="0" presId="urn:microsoft.com/office/officeart/2005/8/layout/radial4"/>
    <dgm:cxn modelId="{39F73C20-A80D-CA47-BD79-674C827707DC}" type="presOf" srcId="{F0C27F05-AF40-3747-890B-91965842774D}" destId="{732D869E-7645-D645-8C23-B8034C46A1AC}" srcOrd="0" destOrd="0" presId="urn:microsoft.com/office/officeart/2005/8/layout/radial4"/>
    <dgm:cxn modelId="{72264A96-03C3-D146-A0DE-D1B0877F5EDD}" type="presOf" srcId="{7486FA1C-5E67-8C41-B352-3A65DC817071}" destId="{82CBBDFB-5DEE-394A-96D9-4438808928EB}" srcOrd="0" destOrd="0" presId="urn:microsoft.com/office/officeart/2005/8/layout/radial4"/>
    <dgm:cxn modelId="{09B2D593-5CA1-7042-B8D6-A52C75BB1C6B}" srcId="{7CE8BAE2-0D72-BA44-B712-234C1FB3777F}" destId="{832ED1E3-6BED-9F42-8EB2-492979074348}" srcOrd="2" destOrd="0" parTransId="{76240124-72D5-0A43-988A-7937CDF7D947}" sibTransId="{112C09B4-2DEF-8648-B51C-65144CA23D86}"/>
    <dgm:cxn modelId="{AC0FCDC3-6C32-A646-8B16-53AA4BA2B08F}" srcId="{706A08D3-CAEB-CC47-846C-1B40D8833D8F}" destId="{7CE8BAE2-0D72-BA44-B712-234C1FB3777F}" srcOrd="0" destOrd="0" parTransId="{5521C5E8-343F-A741-BB96-D6FD9AE928E7}" sibTransId="{480B98F5-B899-094C-858E-34D5A84FCACD}"/>
    <dgm:cxn modelId="{C3A75282-42EA-7E43-80E3-B9BF3978DCC3}" srcId="{7CE8BAE2-0D72-BA44-B712-234C1FB3777F}" destId="{F0C27F05-AF40-3747-890B-91965842774D}" srcOrd="1" destOrd="0" parTransId="{D49EDAAC-3392-994B-BC26-49E781FDDCD1}" sibTransId="{357D2AFB-5C23-964F-BC1D-32734BD84408}"/>
    <dgm:cxn modelId="{0C8FB274-0B15-5946-BA2D-6E32F3137B94}" type="presOf" srcId="{832ED1E3-6BED-9F42-8EB2-492979074348}" destId="{94104F49-69CC-C446-8CB1-BF622B89C338}" srcOrd="0" destOrd="0" presId="urn:microsoft.com/office/officeart/2005/8/layout/radial4"/>
    <dgm:cxn modelId="{BB85937E-3016-874B-8B47-4AE0A3C7295E}" type="presOf" srcId="{D49EDAAC-3392-994B-BC26-49E781FDDCD1}" destId="{51BDA229-6D6F-D647-B9B9-1FA89BAFF3B2}" srcOrd="0" destOrd="0" presId="urn:microsoft.com/office/officeart/2005/8/layout/radial4"/>
    <dgm:cxn modelId="{02A4D783-B746-BD42-BD3A-33CBFABA60A3}" srcId="{7CE8BAE2-0D72-BA44-B712-234C1FB3777F}" destId="{A15A2B4C-9787-E249-8336-4F9A22DBC1E3}" srcOrd="0" destOrd="0" parTransId="{7486FA1C-5E67-8C41-B352-3A65DC817071}" sibTransId="{0878DDBE-3022-1F4D-8F12-15E47A7076F4}"/>
    <dgm:cxn modelId="{91BF6B5C-812B-0948-B18F-25C3148A43BB}" type="presOf" srcId="{706A08D3-CAEB-CC47-846C-1B40D8833D8F}" destId="{C16CB620-B4F4-F743-B621-4167647CEF46}" srcOrd="0" destOrd="0" presId="urn:microsoft.com/office/officeart/2005/8/layout/radial4"/>
    <dgm:cxn modelId="{51C7D56E-65D4-944D-BC5C-F98CEF009E70}" type="presParOf" srcId="{C16CB620-B4F4-F743-B621-4167647CEF46}" destId="{ECD0B84C-9918-E54D-B9EF-6DA7AE57E435}" srcOrd="0" destOrd="0" presId="urn:microsoft.com/office/officeart/2005/8/layout/radial4"/>
    <dgm:cxn modelId="{BA958893-362B-E64D-BB92-BE140B23C355}" type="presParOf" srcId="{C16CB620-B4F4-F743-B621-4167647CEF46}" destId="{82CBBDFB-5DEE-394A-96D9-4438808928EB}" srcOrd="1" destOrd="0" presId="urn:microsoft.com/office/officeart/2005/8/layout/radial4"/>
    <dgm:cxn modelId="{DE372B57-8254-2443-ACCE-D8054936B4D1}" type="presParOf" srcId="{C16CB620-B4F4-F743-B621-4167647CEF46}" destId="{796ADBF1-9248-664D-BCB0-BB0CEA26B46B}" srcOrd="2" destOrd="0" presId="urn:microsoft.com/office/officeart/2005/8/layout/radial4"/>
    <dgm:cxn modelId="{87B3DA4B-5866-0843-BD2A-BBF60AD49F82}" type="presParOf" srcId="{C16CB620-B4F4-F743-B621-4167647CEF46}" destId="{51BDA229-6D6F-D647-B9B9-1FA89BAFF3B2}" srcOrd="3" destOrd="0" presId="urn:microsoft.com/office/officeart/2005/8/layout/radial4"/>
    <dgm:cxn modelId="{7029F0BE-5073-DA4F-9A4A-624BB29CC156}" type="presParOf" srcId="{C16CB620-B4F4-F743-B621-4167647CEF46}" destId="{732D869E-7645-D645-8C23-B8034C46A1AC}" srcOrd="4" destOrd="0" presId="urn:microsoft.com/office/officeart/2005/8/layout/radial4"/>
    <dgm:cxn modelId="{17625E05-90A3-444C-B342-C392EBAE1C44}" type="presParOf" srcId="{C16CB620-B4F4-F743-B621-4167647CEF46}" destId="{083B5CE8-51A7-F24C-B8AD-E957D683533F}" srcOrd="5" destOrd="0" presId="urn:microsoft.com/office/officeart/2005/8/layout/radial4"/>
    <dgm:cxn modelId="{D8D61AB5-751B-9B43-A14B-422C1391FEE8}" type="presParOf" srcId="{C16CB620-B4F4-F743-B621-4167647CEF46}" destId="{94104F49-69CC-C446-8CB1-BF622B89C33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B84C-9918-E54D-B9EF-6DA7AE57E435}">
      <dsp:nvSpPr>
        <dsp:cNvPr id="0" name=""/>
        <dsp:cNvSpPr/>
      </dsp:nvSpPr>
      <dsp:spPr>
        <a:xfrm>
          <a:off x="1251585" y="2429957"/>
          <a:ext cx="1154430" cy="115443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Project</a:t>
          </a:r>
        </a:p>
        <a:p>
          <a:pPr lvl="0" algn="ctr" defTabSz="844550">
            <a:lnSpc>
              <a:spcPct val="90000"/>
            </a:lnSpc>
            <a:spcBef>
              <a:spcPct val="0"/>
            </a:spcBef>
            <a:spcAft>
              <a:spcPct val="35000"/>
            </a:spcAft>
          </a:pPr>
          <a:r>
            <a:rPr lang="en-US" sz="1900" kern="1200" dirty="0" smtClean="0"/>
            <a:t>SMILE™</a:t>
          </a:r>
          <a:endParaRPr lang="en-US" sz="1900" kern="1200" dirty="0"/>
        </a:p>
      </dsp:txBody>
      <dsp:txXfrm>
        <a:off x="1420647" y="2599019"/>
        <a:ext cx="816306" cy="816306"/>
      </dsp:txXfrm>
    </dsp:sp>
    <dsp:sp modelId="{82CBBDFB-5DEE-394A-96D9-4438808928EB}">
      <dsp:nvSpPr>
        <dsp:cNvPr id="0" name=""/>
        <dsp:cNvSpPr/>
      </dsp:nvSpPr>
      <dsp:spPr>
        <a:xfrm rot="12900000">
          <a:off x="464601" y="2213453"/>
          <a:ext cx="931177" cy="329012"/>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96ADBF1-9248-664D-BCB0-BB0CEA26B46B}">
      <dsp:nvSpPr>
        <dsp:cNvPr id="0" name=""/>
        <dsp:cNvSpPr/>
      </dsp:nvSpPr>
      <dsp:spPr>
        <a:xfrm>
          <a:off x="448" y="1672225"/>
          <a:ext cx="1096708" cy="877366"/>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Brief social skill lessons</a:t>
          </a:r>
          <a:endParaRPr lang="en-US" sz="1800" kern="1200" dirty="0"/>
        </a:p>
      </dsp:txBody>
      <dsp:txXfrm>
        <a:off x="26145" y="1697922"/>
        <a:ext cx="1045314" cy="825972"/>
      </dsp:txXfrm>
    </dsp:sp>
    <dsp:sp modelId="{51BDA229-6D6F-D647-B9B9-1FA89BAFF3B2}">
      <dsp:nvSpPr>
        <dsp:cNvPr id="0" name=""/>
        <dsp:cNvSpPr/>
      </dsp:nvSpPr>
      <dsp:spPr>
        <a:xfrm rot="16200000">
          <a:off x="1363211" y="1745666"/>
          <a:ext cx="931177" cy="329012"/>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32D869E-7645-D645-8C23-B8034C46A1AC}">
      <dsp:nvSpPr>
        <dsp:cNvPr id="0" name=""/>
        <dsp:cNvSpPr/>
      </dsp:nvSpPr>
      <dsp:spPr>
        <a:xfrm>
          <a:off x="1280445" y="1005900"/>
          <a:ext cx="1096708" cy="877366"/>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Prompting procedure</a:t>
          </a:r>
          <a:endParaRPr lang="en-US" sz="1800" kern="1200" dirty="0"/>
        </a:p>
      </dsp:txBody>
      <dsp:txXfrm>
        <a:off x="1306142" y="1031597"/>
        <a:ext cx="1045314" cy="825972"/>
      </dsp:txXfrm>
    </dsp:sp>
    <dsp:sp modelId="{083B5CE8-51A7-F24C-B8AD-E957D683533F}">
      <dsp:nvSpPr>
        <dsp:cNvPr id="0" name=""/>
        <dsp:cNvSpPr/>
      </dsp:nvSpPr>
      <dsp:spPr>
        <a:xfrm rot="19500000">
          <a:off x="2261820" y="2213453"/>
          <a:ext cx="931177" cy="329012"/>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4104F49-69CC-C446-8CB1-BF622B89C338}">
      <dsp:nvSpPr>
        <dsp:cNvPr id="0" name=""/>
        <dsp:cNvSpPr/>
      </dsp:nvSpPr>
      <dsp:spPr>
        <a:xfrm>
          <a:off x="2560443" y="1672225"/>
          <a:ext cx="1096708" cy="877366"/>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Fading procedure</a:t>
          </a:r>
          <a:endParaRPr lang="en-US" sz="1800" kern="1200" dirty="0"/>
        </a:p>
      </dsp:txBody>
      <dsp:txXfrm>
        <a:off x="2586140" y="1697922"/>
        <a:ext cx="1045314" cy="825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B84C-9918-E54D-B9EF-6DA7AE57E435}">
      <dsp:nvSpPr>
        <dsp:cNvPr id="0" name=""/>
        <dsp:cNvSpPr/>
      </dsp:nvSpPr>
      <dsp:spPr>
        <a:xfrm>
          <a:off x="2445076" y="2562905"/>
          <a:ext cx="2024777" cy="2024777"/>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Project</a:t>
          </a:r>
        </a:p>
        <a:p>
          <a:pPr lvl="0" algn="ctr" defTabSz="1511300">
            <a:lnSpc>
              <a:spcPct val="90000"/>
            </a:lnSpc>
            <a:spcBef>
              <a:spcPct val="0"/>
            </a:spcBef>
            <a:spcAft>
              <a:spcPct val="35000"/>
            </a:spcAft>
          </a:pPr>
          <a:r>
            <a:rPr lang="en-US" sz="3400" kern="1200" dirty="0" smtClean="0"/>
            <a:t>SMILE™</a:t>
          </a:r>
          <a:endParaRPr lang="en-US" sz="3400" kern="1200" dirty="0"/>
        </a:p>
      </dsp:txBody>
      <dsp:txXfrm>
        <a:off x="2741598" y="2859427"/>
        <a:ext cx="1431733" cy="1431733"/>
      </dsp:txXfrm>
    </dsp:sp>
    <dsp:sp modelId="{82CBBDFB-5DEE-394A-96D9-4438808928EB}">
      <dsp:nvSpPr>
        <dsp:cNvPr id="0" name=""/>
        <dsp:cNvSpPr/>
      </dsp:nvSpPr>
      <dsp:spPr>
        <a:xfrm rot="12900000">
          <a:off x="1008125" y="2164227"/>
          <a:ext cx="1692385" cy="5770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96ADBF1-9248-664D-BCB0-BB0CEA26B46B}">
      <dsp:nvSpPr>
        <dsp:cNvPr id="0" name=""/>
        <dsp:cNvSpPr/>
      </dsp:nvSpPr>
      <dsp:spPr>
        <a:xfrm>
          <a:off x="199388" y="1197986"/>
          <a:ext cx="1923539" cy="1538831"/>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Brief social skill lessons</a:t>
          </a:r>
          <a:endParaRPr lang="en-US" sz="3100" kern="1200" dirty="0"/>
        </a:p>
      </dsp:txBody>
      <dsp:txXfrm>
        <a:off x="244459" y="1243057"/>
        <a:ext cx="1833397" cy="1448689"/>
      </dsp:txXfrm>
    </dsp:sp>
    <dsp:sp modelId="{51BDA229-6D6F-D647-B9B9-1FA89BAFF3B2}">
      <dsp:nvSpPr>
        <dsp:cNvPr id="0" name=""/>
        <dsp:cNvSpPr/>
      </dsp:nvSpPr>
      <dsp:spPr>
        <a:xfrm rot="16200000">
          <a:off x="2611272" y="1329682"/>
          <a:ext cx="1692385" cy="5770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32D869E-7645-D645-8C23-B8034C46A1AC}">
      <dsp:nvSpPr>
        <dsp:cNvPr id="0" name=""/>
        <dsp:cNvSpPr/>
      </dsp:nvSpPr>
      <dsp:spPr>
        <a:xfrm>
          <a:off x="2495695" y="2605"/>
          <a:ext cx="1923539" cy="1538831"/>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Prompting procedure</a:t>
          </a:r>
          <a:endParaRPr lang="en-US" sz="3100" kern="1200" dirty="0"/>
        </a:p>
      </dsp:txBody>
      <dsp:txXfrm>
        <a:off x="2540766" y="47676"/>
        <a:ext cx="1833397" cy="1448689"/>
      </dsp:txXfrm>
    </dsp:sp>
    <dsp:sp modelId="{083B5CE8-51A7-F24C-B8AD-E957D683533F}">
      <dsp:nvSpPr>
        <dsp:cNvPr id="0" name=""/>
        <dsp:cNvSpPr/>
      </dsp:nvSpPr>
      <dsp:spPr>
        <a:xfrm rot="19500000">
          <a:off x="4214418" y="2164227"/>
          <a:ext cx="1692385" cy="577061"/>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4104F49-69CC-C446-8CB1-BF622B89C338}">
      <dsp:nvSpPr>
        <dsp:cNvPr id="0" name=""/>
        <dsp:cNvSpPr/>
      </dsp:nvSpPr>
      <dsp:spPr>
        <a:xfrm>
          <a:off x="4792002" y="1197986"/>
          <a:ext cx="1923539" cy="1538831"/>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Fading procedure</a:t>
          </a:r>
          <a:endParaRPr lang="en-US" sz="3100" kern="1200" dirty="0"/>
        </a:p>
      </dsp:txBody>
      <dsp:txXfrm>
        <a:off x="4837073" y="1243057"/>
        <a:ext cx="1833397" cy="144868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517BB71-4D5D-B740-A13A-EA8F7CD48DC6}" type="datetimeFigureOut">
              <a:rPr lang="en-US" smtClean="0"/>
              <a:t>5/11/15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67C6EA0-C596-C241-81CE-E1DA5662621C}" type="slidenum">
              <a:rPr lang="en-US" smtClean="0"/>
              <a:t>‹#›</a:t>
            </a:fld>
            <a:endParaRPr lang="en-US"/>
          </a:p>
        </p:txBody>
      </p:sp>
    </p:spTree>
    <p:extLst>
      <p:ext uri="{BB962C8B-B14F-4D97-AF65-F5344CB8AC3E}">
        <p14:creationId xmlns:p14="http://schemas.microsoft.com/office/powerpoint/2010/main" val="1049200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cases, special</a:t>
            </a:r>
            <a:r>
              <a:rPr lang="en-US" baseline="0" dirty="0" smtClean="0"/>
              <a:t> and general education teachers struggle with how to support the development of desirable social skills within the time and resource constraints of day-to-day instruction.  Teachers struggle to find approaches that will really work and are feasible given their current conditions and constraints that may be present within the school context, such as teacher skills, resources, and time.</a:t>
            </a:r>
          </a:p>
          <a:p>
            <a:endParaRPr lang="en-US" baseline="0" dirty="0" smtClean="0"/>
          </a:p>
          <a:p>
            <a:r>
              <a:rPr lang="en-US" baseline="0" dirty="0" smtClean="0"/>
              <a:t>In a survey of teachers, 38% of special elementary teachers reported that they delivered some sort of social skills instruction 2-3 times per week.  The same number of teachers, however, reported that they provided social skills instruction one time per week or not at all.  Further, delivery of social skills instruction was reactive rather than proactive and implemented in self-contained classrooms – meaning students with EBD are learning to interact with students with similar deficits rather than with typically developing peers who could potentially model more sophisticated social skills.</a:t>
            </a:r>
          </a:p>
          <a:p>
            <a:endParaRPr lang="en-US" baseline="0" dirty="0" smtClean="0"/>
          </a:p>
          <a:p>
            <a:r>
              <a:rPr lang="en-US" dirty="0" smtClean="0"/>
              <a:t>According to </a:t>
            </a:r>
            <a:r>
              <a:rPr lang="en-US" dirty="0" err="1" smtClean="0"/>
              <a:t>Mathur</a:t>
            </a:r>
            <a:r>
              <a:rPr lang="en-US" dirty="0" smtClean="0"/>
              <a:t> and colleagues, while 60% of students with EBD have shown improvements</a:t>
            </a:r>
            <a:r>
              <a:rPr lang="en-US" baseline="0" dirty="0" smtClean="0"/>
              <a:t> in social skills across studies, generalization results were limited. </a:t>
            </a:r>
            <a:r>
              <a:rPr lang="en-US" dirty="0" smtClean="0"/>
              <a:t>In</a:t>
            </a:r>
            <a:r>
              <a:rPr lang="en-US" baseline="0" dirty="0" smtClean="0"/>
              <a:t> this same survey, facilitating generalization of skills to the inclusive environment was one of the areas teachers struggled with most.  In fact, 62% of teachers reported that they used the “Train and Hope” method.  As a result, the learned social skills just aren’t generalizing</a:t>
            </a:r>
            <a:endParaRPr lang="en-US" dirty="0"/>
          </a:p>
        </p:txBody>
      </p:sp>
      <p:sp>
        <p:nvSpPr>
          <p:cNvPr id="4" name="Slide Number Placeholder 3"/>
          <p:cNvSpPr>
            <a:spLocks noGrp="1"/>
          </p:cNvSpPr>
          <p:nvPr>
            <p:ph type="sldNum" sz="quarter" idx="10"/>
          </p:nvPr>
        </p:nvSpPr>
        <p:spPr/>
        <p:txBody>
          <a:bodyPr/>
          <a:lstStyle/>
          <a:p>
            <a:fld id="{A67C6EA0-C596-C241-81CE-E1DA5662621C}" type="slidenum">
              <a:rPr lang="en-US" smtClean="0"/>
              <a:t>4</a:t>
            </a:fld>
            <a:endParaRPr lang="en-US"/>
          </a:p>
        </p:txBody>
      </p:sp>
    </p:spTree>
    <p:extLst>
      <p:ext uri="{BB962C8B-B14F-4D97-AF65-F5344CB8AC3E}">
        <p14:creationId xmlns:p14="http://schemas.microsoft.com/office/powerpoint/2010/main" val="251263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Generalization</a:t>
            </a:r>
            <a:r>
              <a:rPr lang="en-US" baseline="0" dirty="0" smtClean="0"/>
              <a:t> effects were apparent in the study conducted by </a:t>
            </a:r>
            <a:r>
              <a:rPr lang="en-US" baseline="0" dirty="0" err="1" smtClean="0"/>
              <a:t>Sarkoff</a:t>
            </a:r>
            <a:r>
              <a:rPr lang="en-US" baseline="0" dirty="0" smtClean="0"/>
              <a:t> et al. (2001) when effects from a prompting treatment implemented to increase communication generalized to a novel peer in a treatment center for children with autism.  Thomas et al. (2010) implemented an intervention that combined prompting, fading, and differential reinforcement to increase vocal </a:t>
            </a:r>
            <a:r>
              <a:rPr lang="en-US" baseline="0" dirty="0" err="1" smtClean="0"/>
              <a:t>mands</a:t>
            </a:r>
            <a:r>
              <a:rPr lang="en-US" baseline="0" dirty="0" smtClean="0"/>
              <a:t> and appropriate responses and decrease the immature </a:t>
            </a:r>
            <a:r>
              <a:rPr lang="en-US" baseline="0" dirty="0" err="1" smtClean="0"/>
              <a:t>mands</a:t>
            </a:r>
            <a:r>
              <a:rPr lang="en-US" baseline="0" dirty="0" smtClean="0"/>
              <a:t> for three children with autism.  In this study, generalization was reported and effects were maintained two-months after the intervention phase.  </a:t>
            </a:r>
            <a:endParaRPr lang="en-US" dirty="0"/>
          </a:p>
        </p:txBody>
      </p:sp>
      <p:sp>
        <p:nvSpPr>
          <p:cNvPr id="4" name="Slide Number Placeholder 3"/>
          <p:cNvSpPr>
            <a:spLocks noGrp="1"/>
          </p:cNvSpPr>
          <p:nvPr>
            <p:ph type="sldNum" sz="quarter" idx="10"/>
          </p:nvPr>
        </p:nvSpPr>
        <p:spPr/>
        <p:txBody>
          <a:bodyPr/>
          <a:lstStyle/>
          <a:p>
            <a:fld id="{A67C6EA0-C596-C241-81CE-E1DA5662621C}" type="slidenum">
              <a:rPr lang="en-US" smtClean="0"/>
              <a:t>6</a:t>
            </a:fld>
            <a:endParaRPr lang="en-US"/>
          </a:p>
        </p:txBody>
      </p:sp>
    </p:spTree>
    <p:extLst>
      <p:ext uri="{BB962C8B-B14F-4D97-AF65-F5344CB8AC3E}">
        <p14:creationId xmlns:p14="http://schemas.microsoft.com/office/powerpoint/2010/main" val="147445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C6EA0-C596-C241-81CE-E1DA5662621C}" type="slidenum">
              <a:rPr lang="en-US" smtClean="0"/>
              <a:t>7</a:t>
            </a:fld>
            <a:endParaRPr lang="en-US"/>
          </a:p>
        </p:txBody>
      </p:sp>
    </p:spTree>
    <p:extLst>
      <p:ext uri="{BB962C8B-B14F-4D97-AF65-F5344CB8AC3E}">
        <p14:creationId xmlns:p14="http://schemas.microsoft.com/office/powerpoint/2010/main" val="408362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C6EA0-C596-C241-81CE-E1DA5662621C}" type="slidenum">
              <a:rPr lang="en-US" smtClean="0"/>
              <a:t>21</a:t>
            </a:fld>
            <a:endParaRPr lang="en-US"/>
          </a:p>
        </p:txBody>
      </p:sp>
    </p:spTree>
    <p:extLst>
      <p:ext uri="{BB962C8B-B14F-4D97-AF65-F5344CB8AC3E}">
        <p14:creationId xmlns:p14="http://schemas.microsoft.com/office/powerpoint/2010/main" val="165625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C6EA0-C596-C241-81CE-E1DA5662621C}" type="slidenum">
              <a:rPr lang="en-US" smtClean="0"/>
              <a:t>29</a:t>
            </a:fld>
            <a:endParaRPr lang="en-US"/>
          </a:p>
        </p:txBody>
      </p:sp>
    </p:spTree>
    <p:extLst>
      <p:ext uri="{BB962C8B-B14F-4D97-AF65-F5344CB8AC3E}">
        <p14:creationId xmlns:p14="http://schemas.microsoft.com/office/powerpoint/2010/main" val="319764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C6EA0-C596-C241-81CE-E1DA5662621C}" type="slidenum">
              <a:rPr lang="en-US" smtClean="0"/>
              <a:t>30</a:t>
            </a:fld>
            <a:endParaRPr lang="en-US"/>
          </a:p>
        </p:txBody>
      </p:sp>
    </p:spTree>
    <p:extLst>
      <p:ext uri="{BB962C8B-B14F-4D97-AF65-F5344CB8AC3E}">
        <p14:creationId xmlns:p14="http://schemas.microsoft.com/office/powerpoint/2010/main" val="2340167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5/11/15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5/11/15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5/11/15</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iek374/Desktop/ABBS%202015/Clip%20%2368.mov" TargetMode="Externa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smtClean="0"/>
              <a:t>Social Skills Learned in Unexpected Places: </a:t>
            </a:r>
            <a:br>
              <a:rPr lang="en-US" sz="4400" dirty="0" smtClean="0"/>
            </a:br>
            <a:r>
              <a:rPr lang="en-US" sz="4000" dirty="0" smtClean="0"/>
              <a:t>An Approach for Students with EBD</a:t>
            </a:r>
            <a:br>
              <a:rPr lang="en-US" sz="4000" dirty="0" smtClean="0"/>
            </a:br>
            <a:endParaRPr lang="en-US" sz="4000" dirty="0"/>
          </a:p>
        </p:txBody>
      </p:sp>
      <p:sp>
        <p:nvSpPr>
          <p:cNvPr id="3" name="Subtitle 2"/>
          <p:cNvSpPr>
            <a:spLocks noGrp="1"/>
          </p:cNvSpPr>
          <p:nvPr>
            <p:ph type="subTitle" idx="1"/>
          </p:nvPr>
        </p:nvSpPr>
        <p:spPr>
          <a:xfrm>
            <a:off x="685800" y="4209455"/>
            <a:ext cx="6461760" cy="2140232"/>
          </a:xfrm>
        </p:spPr>
        <p:txBody>
          <a:bodyPr>
            <a:normAutofit fontScale="92500" lnSpcReduction="20000"/>
          </a:bodyPr>
          <a:lstStyle/>
          <a:p>
            <a:pPr algn="ctr"/>
            <a:r>
              <a:rPr lang="en-US" b="1" dirty="0" smtClean="0"/>
              <a:t>Candace Gann, PhD</a:t>
            </a:r>
          </a:p>
          <a:p>
            <a:pPr algn="ctr"/>
            <a:r>
              <a:rPr lang="en-US" dirty="0" smtClean="0"/>
              <a:t>University of Texas at San Antonio</a:t>
            </a:r>
          </a:p>
          <a:p>
            <a:pPr algn="ctr"/>
            <a:r>
              <a:rPr lang="en-US" dirty="0" err="1" smtClean="0"/>
              <a:t>Candace.gann@utsa.edu</a:t>
            </a:r>
            <a:endParaRPr lang="en-US" dirty="0" smtClean="0"/>
          </a:p>
          <a:p>
            <a:pPr algn="ctr"/>
            <a:endParaRPr lang="en-US" dirty="0"/>
          </a:p>
          <a:p>
            <a:pPr algn="ctr"/>
            <a:r>
              <a:rPr lang="en-US" b="1" dirty="0" smtClean="0"/>
              <a:t>Rebecca </a:t>
            </a:r>
            <a:r>
              <a:rPr lang="en-US" b="1" dirty="0" err="1" smtClean="0"/>
              <a:t>Hartzell</a:t>
            </a:r>
            <a:r>
              <a:rPr lang="en-US" b="1" dirty="0" smtClean="0"/>
              <a:t>, MA</a:t>
            </a:r>
          </a:p>
          <a:p>
            <a:pPr algn="ctr"/>
            <a:r>
              <a:rPr lang="en-US" dirty="0" smtClean="0"/>
              <a:t>University of Arizona</a:t>
            </a:r>
          </a:p>
          <a:p>
            <a:pPr algn="ctr"/>
            <a:r>
              <a:rPr lang="en-US" dirty="0" err="1" smtClean="0"/>
              <a:t>Hartzell@email.arizona.edu</a:t>
            </a:r>
            <a:endParaRPr lang="en-US" dirty="0"/>
          </a:p>
        </p:txBody>
      </p:sp>
    </p:spTree>
    <p:extLst>
      <p:ext uri="{BB962C8B-B14F-4D97-AF65-F5344CB8AC3E}">
        <p14:creationId xmlns:p14="http://schemas.microsoft.com/office/powerpoint/2010/main" val="875941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Prompting Procedure</a:t>
            </a:r>
            <a:endParaRPr lang="en-US" dirty="0"/>
          </a:p>
        </p:txBody>
      </p:sp>
      <p:sp>
        <p:nvSpPr>
          <p:cNvPr id="3" name="Content Placeholder 2"/>
          <p:cNvSpPr>
            <a:spLocks noGrp="1"/>
          </p:cNvSpPr>
          <p:nvPr>
            <p:ph idx="1"/>
          </p:nvPr>
        </p:nvSpPr>
        <p:spPr/>
        <p:txBody>
          <a:bodyPr>
            <a:normAutofit/>
          </a:bodyPr>
          <a:lstStyle/>
          <a:p>
            <a:r>
              <a:rPr lang="en-US" sz="2400" dirty="0" smtClean="0"/>
              <a:t>Instructor verbally prompts for taught social skills in one-minute intervals</a:t>
            </a:r>
          </a:p>
          <a:p>
            <a:pPr lvl="1"/>
            <a:r>
              <a:rPr lang="en-US" sz="2400" dirty="0" smtClean="0"/>
              <a:t>Give eye contact to friend</a:t>
            </a:r>
          </a:p>
          <a:p>
            <a:pPr lvl="1"/>
            <a:r>
              <a:rPr lang="en-US" sz="2400" dirty="0" smtClean="0"/>
              <a:t>Face peer</a:t>
            </a:r>
          </a:p>
          <a:p>
            <a:pPr lvl="1"/>
            <a:r>
              <a:rPr lang="en-US" sz="2400" dirty="0" smtClean="0"/>
              <a:t>Use an audible voice</a:t>
            </a:r>
          </a:p>
          <a:p>
            <a:pPr lvl="1"/>
            <a:r>
              <a:rPr lang="en-US" sz="2400" dirty="0" smtClean="0"/>
              <a:t>Generic conversation starter</a:t>
            </a:r>
          </a:p>
          <a:p>
            <a:pPr lvl="2"/>
            <a:r>
              <a:rPr lang="en-US" sz="2200" dirty="0" smtClean="0"/>
              <a:t>Ask your friend what they did last night.</a:t>
            </a:r>
          </a:p>
          <a:p>
            <a:pPr lvl="2"/>
            <a:r>
              <a:rPr lang="en-US" sz="2200" dirty="0" smtClean="0"/>
              <a:t>Ask your friend what they did over the weekend.</a:t>
            </a:r>
            <a:br>
              <a:rPr lang="en-US" sz="2200" dirty="0" smtClean="0"/>
            </a:br>
            <a:r>
              <a:rPr lang="en-US" sz="2200" dirty="0" smtClean="0"/>
              <a:t>Ask your friend what they have for lunch today.</a:t>
            </a:r>
          </a:p>
          <a:p>
            <a:pPr lvl="1"/>
            <a:r>
              <a:rPr lang="en-US" sz="2400" dirty="0" smtClean="0"/>
              <a:t>Contribute to ongoing conversation</a:t>
            </a:r>
          </a:p>
          <a:p>
            <a:r>
              <a:rPr lang="en-US" sz="2400" dirty="0" smtClean="0"/>
              <a:t>Peers reinforced to engage with peer with disability</a:t>
            </a:r>
            <a:endParaRPr lang="en-US" sz="2400" dirty="0"/>
          </a:p>
        </p:txBody>
      </p:sp>
    </p:spTree>
    <p:extLst>
      <p:ext uri="{BB962C8B-B14F-4D97-AF65-F5344CB8AC3E}">
        <p14:creationId xmlns:p14="http://schemas.microsoft.com/office/powerpoint/2010/main" val="31201918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Procedure</a:t>
            </a:r>
            <a:endParaRPr lang="en-US" dirty="0"/>
          </a:p>
        </p:txBody>
      </p:sp>
      <p:sp>
        <p:nvSpPr>
          <p:cNvPr id="3" name="Content Placeholder 2"/>
          <p:cNvSpPr>
            <a:spLocks noGrp="1"/>
          </p:cNvSpPr>
          <p:nvPr>
            <p:ph idx="1"/>
          </p:nvPr>
        </p:nvSpPr>
        <p:spPr/>
        <p:txBody>
          <a:bodyPr>
            <a:noAutofit/>
          </a:bodyPr>
          <a:lstStyle/>
          <a:p>
            <a:r>
              <a:rPr lang="en-US" dirty="0" smtClean="0"/>
              <a:t>Fading begins when student is able to maintain social engagement levels at or above 50% of session intervals over four sessions</a:t>
            </a:r>
          </a:p>
          <a:p>
            <a:pPr marL="114300" indent="0">
              <a:buNone/>
            </a:pPr>
            <a:endParaRPr lang="en-US" sz="1200" dirty="0" smtClean="0"/>
          </a:p>
          <a:p>
            <a:r>
              <a:rPr lang="en-US" dirty="0" smtClean="0"/>
              <a:t>Prompts faded to one prompt per every 2 minutes</a:t>
            </a:r>
          </a:p>
          <a:p>
            <a:pPr lvl="1"/>
            <a:r>
              <a:rPr lang="en-US" sz="2200" dirty="0" smtClean="0"/>
              <a:t>Student no longer receives stickers for talking at lunch from peer</a:t>
            </a:r>
          </a:p>
          <a:p>
            <a:pPr lvl="1"/>
            <a:r>
              <a:rPr lang="en-US" sz="2200" dirty="0" smtClean="0"/>
              <a:t>Peers now receive sticker from student for being a good friend</a:t>
            </a:r>
          </a:p>
          <a:p>
            <a:pPr marL="411480" lvl="1" indent="0">
              <a:buNone/>
            </a:pPr>
            <a:endParaRPr lang="en-US" sz="1200" dirty="0" smtClean="0"/>
          </a:p>
          <a:p>
            <a:r>
              <a:rPr lang="en-US" dirty="0" smtClean="0"/>
              <a:t>Prompts faded to one prompt per every 4 minutes</a:t>
            </a:r>
          </a:p>
          <a:p>
            <a:pPr marL="114300" indent="0">
              <a:buNone/>
            </a:pPr>
            <a:endParaRPr lang="en-US" sz="1200" dirty="0" smtClean="0"/>
          </a:p>
          <a:p>
            <a:r>
              <a:rPr lang="en-US" dirty="0" smtClean="0"/>
              <a:t>Prompts discontinued, but student receives occasional praise from adults for appropriate social behavior at lunch</a:t>
            </a:r>
            <a:endParaRPr lang="en-US" dirty="0"/>
          </a:p>
        </p:txBody>
      </p:sp>
    </p:spTree>
    <p:extLst>
      <p:ext uri="{BB962C8B-B14F-4D97-AF65-F5344CB8AC3E}">
        <p14:creationId xmlns:p14="http://schemas.microsoft.com/office/powerpoint/2010/main" val="3082475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pic>
        <p:nvPicPr>
          <p:cNvPr id="4" name="Content Placeholder 3" descr="film-reel.jpg">
            <a:hlinkClick r:id="rId2" action="ppaction://hlinkfile"/>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9450" r="-19450"/>
          <a:stretch>
            <a:fillRect/>
          </a:stretch>
        </p:blipFill>
        <p:spPr/>
      </p:pic>
    </p:spTree>
    <p:extLst>
      <p:ext uri="{BB962C8B-B14F-4D97-AF65-F5344CB8AC3E}">
        <p14:creationId xmlns:p14="http://schemas.microsoft.com/office/powerpoint/2010/main" val="115234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SMILE and DD/Autism</a:t>
            </a:r>
            <a:endParaRPr lang="en-US" dirty="0"/>
          </a:p>
        </p:txBody>
      </p:sp>
      <p:sp>
        <p:nvSpPr>
          <p:cNvPr id="3" name="Content Placeholder 2"/>
          <p:cNvSpPr>
            <a:spLocks noGrp="1"/>
          </p:cNvSpPr>
          <p:nvPr>
            <p:ph idx="1"/>
          </p:nvPr>
        </p:nvSpPr>
        <p:spPr/>
        <p:txBody>
          <a:bodyPr/>
          <a:lstStyle/>
          <a:p>
            <a:r>
              <a:rPr lang="en-US" dirty="0" smtClean="0"/>
              <a:t>Participants</a:t>
            </a:r>
          </a:p>
          <a:p>
            <a:pPr lvl="1"/>
            <a:r>
              <a:rPr lang="en-US" dirty="0" smtClean="0"/>
              <a:t>Three first grade girls</a:t>
            </a:r>
          </a:p>
          <a:p>
            <a:pPr lvl="1"/>
            <a:r>
              <a:rPr lang="en-US" dirty="0" smtClean="0"/>
              <a:t>Developmental disabilities</a:t>
            </a:r>
          </a:p>
          <a:p>
            <a:pPr lvl="1"/>
            <a:r>
              <a:rPr lang="en-US" dirty="0" smtClean="0"/>
              <a:t>Problem behaviors</a:t>
            </a:r>
          </a:p>
          <a:p>
            <a:pPr lvl="1"/>
            <a:r>
              <a:rPr lang="en-US" dirty="0" smtClean="0"/>
              <a:t>Social skill deficits</a:t>
            </a:r>
          </a:p>
          <a:p>
            <a:r>
              <a:rPr lang="en-US" dirty="0" smtClean="0"/>
              <a:t>Setting</a:t>
            </a:r>
          </a:p>
          <a:p>
            <a:pPr lvl="1"/>
            <a:r>
              <a:rPr lang="en-US" dirty="0" smtClean="0"/>
              <a:t>Lunchroom and playground</a:t>
            </a:r>
          </a:p>
          <a:p>
            <a:r>
              <a:rPr lang="en-US" dirty="0" smtClean="0"/>
              <a:t>Target behavior: Social engagement</a:t>
            </a:r>
          </a:p>
          <a:p>
            <a:pPr lvl="1"/>
            <a:r>
              <a:rPr lang="en-US" dirty="0" smtClean="0"/>
              <a:t>Verbal interaction or active listening with peers utilizing eye contact, body language, and audibility verbal interactions on topic and within conversational turn</a:t>
            </a:r>
            <a:endParaRPr lang="en-US" dirty="0"/>
          </a:p>
        </p:txBody>
      </p:sp>
      <p:sp>
        <p:nvSpPr>
          <p:cNvPr id="4" name="TextBox 3"/>
          <p:cNvSpPr txBox="1"/>
          <p:nvPr/>
        </p:nvSpPr>
        <p:spPr>
          <a:xfrm>
            <a:off x="4791642" y="6315057"/>
            <a:ext cx="3657600" cy="369332"/>
          </a:xfrm>
          <a:prstGeom prst="rect">
            <a:avLst/>
          </a:prstGeom>
          <a:noFill/>
        </p:spPr>
        <p:txBody>
          <a:bodyPr wrap="square" rtlCol="0">
            <a:spAutoFit/>
          </a:bodyPr>
          <a:lstStyle/>
          <a:p>
            <a:pPr algn="r"/>
            <a:r>
              <a:rPr lang="en-US" dirty="0" smtClean="0"/>
              <a:t>(</a:t>
            </a:r>
            <a:r>
              <a:rPr lang="en-US" dirty="0" err="1" smtClean="0"/>
              <a:t>Hartzell</a:t>
            </a:r>
            <a:r>
              <a:rPr lang="en-US" dirty="0" smtClean="0"/>
              <a:t>, Gann, &amp; </a:t>
            </a:r>
            <a:r>
              <a:rPr lang="en-US" dirty="0" err="1" smtClean="0"/>
              <a:t>Liaupsin</a:t>
            </a:r>
            <a:r>
              <a:rPr lang="en-US" dirty="0" smtClean="0"/>
              <a:t>, in press)</a:t>
            </a:r>
            <a:endParaRPr lang="en-US" dirty="0"/>
          </a:p>
        </p:txBody>
      </p:sp>
    </p:spTree>
    <p:extLst>
      <p:ext uri="{BB962C8B-B14F-4D97-AF65-F5344CB8AC3E}">
        <p14:creationId xmlns:p14="http://schemas.microsoft.com/office/powerpoint/2010/main" val="804732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LE Graph.png"/>
          <p:cNvPicPr>
            <a:picLocks noChangeAspect="1"/>
          </p:cNvPicPr>
          <p:nvPr/>
        </p:nvPicPr>
        <p:blipFill rotWithShape="1">
          <a:blip r:embed="rId2">
            <a:extLst>
              <a:ext uri="{28A0092B-C50C-407E-A947-70E740481C1C}">
                <a14:useLocalDpi xmlns:a14="http://schemas.microsoft.com/office/drawing/2010/main" val="0"/>
              </a:ext>
            </a:extLst>
          </a:blip>
          <a:srcRect r="6526" b="12075"/>
          <a:stretch/>
        </p:blipFill>
        <p:spPr>
          <a:xfrm>
            <a:off x="2575069" y="825913"/>
            <a:ext cx="5870669" cy="6029888"/>
          </a:xfrm>
          <a:prstGeom prst="rect">
            <a:avLst/>
          </a:prstGeom>
        </p:spPr>
      </p:pic>
      <p:sp>
        <p:nvSpPr>
          <p:cNvPr id="3" name="TextBox 2"/>
          <p:cNvSpPr txBox="1"/>
          <p:nvPr/>
        </p:nvSpPr>
        <p:spPr>
          <a:xfrm>
            <a:off x="133214" y="559474"/>
            <a:ext cx="1545277" cy="369332"/>
          </a:xfrm>
          <a:prstGeom prst="rect">
            <a:avLst/>
          </a:prstGeom>
          <a:no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36020077"/>
              </p:ext>
            </p:extLst>
          </p:nvPr>
        </p:nvGraphicFramePr>
        <p:xfrm>
          <a:off x="142096" y="2367581"/>
          <a:ext cx="2388964" cy="4337243"/>
        </p:xfrm>
        <a:graphic>
          <a:graphicData uri="http://schemas.openxmlformats.org/drawingml/2006/table">
            <a:tbl>
              <a:tblPr firstRow="1" bandRow="1">
                <a:tableStyleId>{08FB837D-C827-4EFA-A057-4D05807E0F7C}</a:tableStyleId>
              </a:tblPr>
              <a:tblGrid>
                <a:gridCol w="597241"/>
                <a:gridCol w="597241"/>
                <a:gridCol w="597241"/>
                <a:gridCol w="597241"/>
              </a:tblGrid>
              <a:tr h="358349">
                <a:tc>
                  <a:txBody>
                    <a:bodyPr/>
                    <a:lstStyle/>
                    <a:p>
                      <a:endParaRPr lang="en-US" dirty="0"/>
                    </a:p>
                  </a:txBody>
                  <a:tcPr/>
                </a:tc>
                <a:tc>
                  <a:txBody>
                    <a:bodyPr/>
                    <a:lstStyle/>
                    <a:p>
                      <a:pPr algn="ctr"/>
                      <a:r>
                        <a:rPr lang="en-US" dirty="0" smtClean="0"/>
                        <a:t>M</a:t>
                      </a:r>
                      <a:endParaRPr lang="en-US" dirty="0"/>
                    </a:p>
                  </a:txBody>
                  <a:tcPr/>
                </a:tc>
                <a:tc>
                  <a:txBody>
                    <a:bodyPr/>
                    <a:lstStyle/>
                    <a:p>
                      <a:pPr algn="ctr"/>
                      <a:r>
                        <a:rPr lang="en-US" dirty="0" smtClean="0"/>
                        <a:t>C</a:t>
                      </a:r>
                      <a:endParaRPr lang="en-US" dirty="0"/>
                    </a:p>
                  </a:txBody>
                  <a:tcPr/>
                </a:tc>
                <a:tc>
                  <a:txBody>
                    <a:bodyPr/>
                    <a:lstStyle/>
                    <a:p>
                      <a:pPr algn="ctr"/>
                      <a:r>
                        <a:rPr lang="en-US" dirty="0" smtClean="0"/>
                        <a:t>B</a:t>
                      </a:r>
                      <a:endParaRPr lang="en-US" dirty="0"/>
                    </a:p>
                  </a:txBody>
                  <a:tcPr/>
                </a:tc>
              </a:tr>
              <a:tr h="358349">
                <a:tc>
                  <a:txBody>
                    <a:bodyPr/>
                    <a:lstStyle/>
                    <a:p>
                      <a:endParaRPr lang="en-US" dirty="0"/>
                    </a:p>
                  </a:txBody>
                  <a:tcPr/>
                </a:tc>
                <a:tc gridSpan="3">
                  <a:txBody>
                    <a:bodyPr/>
                    <a:lstStyle/>
                    <a:p>
                      <a:pPr algn="ctr"/>
                      <a:r>
                        <a:rPr lang="en-US" dirty="0" smtClean="0"/>
                        <a:t>Baseline</a:t>
                      </a:r>
                      <a:endParaRPr lang="en-US" dirty="0"/>
                    </a:p>
                  </a:txBody>
                  <a:tcPr/>
                </a:tc>
                <a:tc hMerge="1">
                  <a:txBody>
                    <a:bodyPr/>
                    <a:lstStyle/>
                    <a:p>
                      <a:endParaRPr lang="en-US"/>
                    </a:p>
                  </a:txBody>
                  <a:tcPr/>
                </a:tc>
                <a:tc hMerge="1">
                  <a:txBody>
                    <a:bodyPr/>
                    <a:lstStyle/>
                    <a:p>
                      <a:endParaRPr lang="en-US" dirty="0"/>
                    </a:p>
                  </a:txBody>
                  <a:tcPr/>
                </a:tc>
              </a:tr>
              <a:tr h="358349">
                <a:tc>
                  <a:txBody>
                    <a:bodyPr/>
                    <a:lstStyle/>
                    <a:p>
                      <a:r>
                        <a:rPr lang="en-US" sz="1400" dirty="0" smtClean="0"/>
                        <a:t>Avg.</a:t>
                      </a:r>
                      <a:endParaRPr lang="en-US" sz="1400" dirty="0"/>
                    </a:p>
                  </a:txBody>
                  <a:tcPr/>
                </a:tc>
                <a:tc>
                  <a:txBody>
                    <a:bodyPr/>
                    <a:lstStyle/>
                    <a:p>
                      <a:pPr algn="ctr"/>
                      <a:r>
                        <a:rPr lang="en-US" sz="1300" dirty="0" smtClean="0"/>
                        <a:t>1%</a:t>
                      </a:r>
                      <a:endParaRPr lang="en-US" sz="1300" dirty="0"/>
                    </a:p>
                  </a:txBody>
                  <a:tcPr/>
                </a:tc>
                <a:tc>
                  <a:txBody>
                    <a:bodyPr/>
                    <a:lstStyle/>
                    <a:p>
                      <a:pPr algn="ctr"/>
                      <a:r>
                        <a:rPr lang="en-US" sz="1300" dirty="0" smtClean="0"/>
                        <a:t>2%</a:t>
                      </a:r>
                      <a:endParaRPr lang="en-US" sz="1300" dirty="0"/>
                    </a:p>
                  </a:txBody>
                  <a:tcPr/>
                </a:tc>
                <a:tc>
                  <a:txBody>
                    <a:bodyPr/>
                    <a:lstStyle/>
                    <a:p>
                      <a:pPr algn="ctr"/>
                      <a:r>
                        <a:rPr lang="en-US" sz="1300" dirty="0" smtClean="0"/>
                        <a:t>1%</a:t>
                      </a:r>
                      <a:endParaRPr lang="en-US" sz="1300" dirty="0"/>
                    </a:p>
                  </a:txBody>
                  <a:tcPr/>
                </a:tc>
              </a:tr>
              <a:tr h="358349">
                <a:tc>
                  <a:txBody>
                    <a:bodyPr/>
                    <a:lstStyle/>
                    <a:p>
                      <a:endParaRPr lang="en-US" sz="1400" dirty="0"/>
                    </a:p>
                  </a:txBody>
                  <a:tcPr/>
                </a:tc>
                <a:tc gridSpan="3">
                  <a:txBody>
                    <a:bodyPr/>
                    <a:lstStyle/>
                    <a:p>
                      <a:pPr algn="ctr"/>
                      <a:r>
                        <a:rPr lang="en-US" dirty="0" smtClean="0"/>
                        <a:t>Intervention</a:t>
                      </a:r>
                      <a:endParaRPr lang="en-US" dirty="0"/>
                    </a:p>
                  </a:txBody>
                  <a:tcPr/>
                </a:tc>
                <a:tc hMerge="1">
                  <a:txBody>
                    <a:bodyPr/>
                    <a:lstStyle/>
                    <a:p>
                      <a:endParaRPr lang="en-US"/>
                    </a:p>
                  </a:txBody>
                  <a:tcPr/>
                </a:tc>
                <a:tc hMerge="1">
                  <a:txBody>
                    <a:bodyPr/>
                    <a:lstStyle/>
                    <a:p>
                      <a:endParaRPr lang="en-US" dirty="0"/>
                    </a:p>
                  </a:txBody>
                  <a:tcPr/>
                </a:tc>
              </a:tr>
              <a:tr h="358349">
                <a:tc>
                  <a:txBody>
                    <a:bodyPr/>
                    <a:lstStyle/>
                    <a:p>
                      <a:r>
                        <a:rPr lang="en-US" sz="1400" dirty="0" err="1" smtClean="0"/>
                        <a:t>Avg</a:t>
                      </a:r>
                      <a:endParaRPr lang="en-US" sz="1400" dirty="0"/>
                    </a:p>
                  </a:txBody>
                  <a:tcPr/>
                </a:tc>
                <a:tc>
                  <a:txBody>
                    <a:bodyPr/>
                    <a:lstStyle/>
                    <a:p>
                      <a:pPr algn="ctr"/>
                      <a:r>
                        <a:rPr lang="en-US" sz="1300" dirty="0" smtClean="0"/>
                        <a:t>62%</a:t>
                      </a:r>
                      <a:endParaRPr lang="en-US" sz="1300" dirty="0"/>
                    </a:p>
                  </a:txBody>
                  <a:tcPr/>
                </a:tc>
                <a:tc>
                  <a:txBody>
                    <a:bodyPr/>
                    <a:lstStyle/>
                    <a:p>
                      <a:pPr algn="ctr"/>
                      <a:r>
                        <a:rPr lang="en-US" sz="1300" dirty="0" smtClean="0"/>
                        <a:t>73%</a:t>
                      </a:r>
                      <a:endParaRPr lang="en-US" sz="1300" dirty="0"/>
                    </a:p>
                  </a:txBody>
                  <a:tcPr/>
                </a:tc>
                <a:tc>
                  <a:txBody>
                    <a:bodyPr/>
                    <a:lstStyle/>
                    <a:p>
                      <a:pPr algn="ctr"/>
                      <a:r>
                        <a:rPr lang="en-US" sz="1300" dirty="0" smtClean="0"/>
                        <a:t>36%</a:t>
                      </a:r>
                      <a:endParaRPr lang="en-US" sz="1300" dirty="0"/>
                    </a:p>
                  </a:txBody>
                  <a:tcPr/>
                </a:tc>
              </a:tr>
              <a:tr h="358349">
                <a:tc>
                  <a:txBody>
                    <a:bodyPr/>
                    <a:lstStyle/>
                    <a:p>
                      <a:r>
                        <a:rPr lang="en-US" sz="1400" dirty="0" smtClean="0"/>
                        <a:t>TI</a:t>
                      </a:r>
                      <a:endParaRPr lang="en-US" sz="1400" dirty="0"/>
                    </a:p>
                  </a:txBody>
                  <a:tcPr/>
                </a:tc>
                <a:tc>
                  <a:txBody>
                    <a:bodyPr/>
                    <a:lstStyle/>
                    <a:p>
                      <a:pPr algn="ctr"/>
                      <a:r>
                        <a:rPr lang="en-US" sz="1300" dirty="0" smtClean="0"/>
                        <a:t>98%</a:t>
                      </a:r>
                      <a:endParaRPr lang="en-US" sz="1300" dirty="0"/>
                    </a:p>
                  </a:txBody>
                  <a:tcPr/>
                </a:tc>
                <a:tc>
                  <a:txBody>
                    <a:bodyPr/>
                    <a:lstStyle/>
                    <a:p>
                      <a:pPr algn="ctr"/>
                      <a:r>
                        <a:rPr lang="en-US" sz="1300" dirty="0" smtClean="0"/>
                        <a:t>98%</a:t>
                      </a:r>
                      <a:endParaRPr lang="en-US" sz="1300" dirty="0"/>
                    </a:p>
                  </a:txBody>
                  <a:tcPr/>
                </a:tc>
                <a:tc>
                  <a:txBody>
                    <a:bodyPr/>
                    <a:lstStyle/>
                    <a:p>
                      <a:pPr algn="ctr"/>
                      <a:r>
                        <a:rPr lang="en-US" sz="1300" dirty="0" smtClean="0"/>
                        <a:t>98%</a:t>
                      </a:r>
                      <a:endParaRPr lang="en-US" sz="1300" dirty="0"/>
                    </a:p>
                  </a:txBody>
                  <a:tcPr/>
                </a:tc>
              </a:tr>
              <a:tr h="358349">
                <a:tc>
                  <a:txBody>
                    <a:bodyPr/>
                    <a:lstStyle/>
                    <a:p>
                      <a:endParaRPr lang="en-US" sz="1400" dirty="0"/>
                    </a:p>
                  </a:txBody>
                  <a:tcPr/>
                </a:tc>
                <a:tc gridSpan="3">
                  <a:txBody>
                    <a:bodyPr/>
                    <a:lstStyle/>
                    <a:p>
                      <a:pPr algn="ctr"/>
                      <a:r>
                        <a:rPr lang="en-US" dirty="0" smtClean="0"/>
                        <a:t>Fading</a:t>
                      </a:r>
                      <a:endParaRPr lang="en-US" dirty="0"/>
                    </a:p>
                  </a:txBody>
                  <a:tcPr/>
                </a:tc>
                <a:tc hMerge="1">
                  <a:txBody>
                    <a:bodyPr/>
                    <a:lstStyle/>
                    <a:p>
                      <a:endParaRPr lang="en-US" dirty="0"/>
                    </a:p>
                  </a:txBody>
                  <a:tcPr/>
                </a:tc>
                <a:tc hMerge="1">
                  <a:txBody>
                    <a:bodyPr/>
                    <a:lstStyle/>
                    <a:p>
                      <a:endParaRPr lang="en-US" dirty="0"/>
                    </a:p>
                  </a:txBody>
                  <a:tcPr/>
                </a:tc>
              </a:tr>
              <a:tr h="358349">
                <a:tc>
                  <a:txBody>
                    <a:bodyPr/>
                    <a:lstStyle/>
                    <a:p>
                      <a:r>
                        <a:rPr lang="en-US" sz="1400" dirty="0" smtClean="0"/>
                        <a:t>2 min</a:t>
                      </a:r>
                      <a:endParaRPr lang="en-US" sz="1400" dirty="0"/>
                    </a:p>
                  </a:txBody>
                  <a:tcPr/>
                </a:tc>
                <a:tc>
                  <a:txBody>
                    <a:bodyPr/>
                    <a:lstStyle/>
                    <a:p>
                      <a:pPr algn="ctr"/>
                      <a:r>
                        <a:rPr lang="en-US" sz="1300" dirty="0" smtClean="0"/>
                        <a:t>70%</a:t>
                      </a:r>
                      <a:endParaRPr lang="en-US" sz="1300" dirty="0"/>
                    </a:p>
                  </a:txBody>
                  <a:tcPr/>
                </a:tc>
                <a:tc>
                  <a:txBody>
                    <a:bodyPr/>
                    <a:lstStyle/>
                    <a:p>
                      <a:pPr algn="ctr"/>
                      <a:r>
                        <a:rPr lang="en-US" sz="1300" dirty="0" smtClean="0"/>
                        <a:t>81%</a:t>
                      </a:r>
                      <a:endParaRPr lang="en-US" sz="1300" dirty="0"/>
                    </a:p>
                  </a:txBody>
                  <a:tcPr/>
                </a:tc>
                <a:tc>
                  <a:txBody>
                    <a:bodyPr/>
                    <a:lstStyle/>
                    <a:p>
                      <a:pPr algn="ctr"/>
                      <a:r>
                        <a:rPr lang="en-US" sz="1300" dirty="0" smtClean="0"/>
                        <a:t>NA</a:t>
                      </a:r>
                      <a:endParaRPr lang="en-US" sz="1300" dirty="0"/>
                    </a:p>
                  </a:txBody>
                  <a:tcPr/>
                </a:tc>
              </a:tr>
              <a:tr h="358349">
                <a:tc>
                  <a:txBody>
                    <a:bodyPr/>
                    <a:lstStyle/>
                    <a:p>
                      <a:r>
                        <a:rPr lang="en-US" sz="1400" dirty="0" smtClean="0"/>
                        <a:t>4 min</a:t>
                      </a:r>
                      <a:endParaRPr lang="en-US" sz="1400" dirty="0"/>
                    </a:p>
                  </a:txBody>
                  <a:tcPr/>
                </a:tc>
                <a:tc>
                  <a:txBody>
                    <a:bodyPr/>
                    <a:lstStyle/>
                    <a:p>
                      <a:pPr algn="ctr"/>
                      <a:r>
                        <a:rPr lang="en-US" sz="1300" dirty="0" smtClean="0"/>
                        <a:t>NA</a:t>
                      </a:r>
                      <a:endParaRPr lang="en-US" sz="1300" dirty="0"/>
                    </a:p>
                  </a:txBody>
                  <a:tcPr/>
                </a:tc>
                <a:tc>
                  <a:txBody>
                    <a:bodyPr/>
                    <a:lstStyle/>
                    <a:p>
                      <a:pPr algn="ctr"/>
                      <a:r>
                        <a:rPr lang="en-US" sz="1300" dirty="0" smtClean="0"/>
                        <a:t>66%</a:t>
                      </a:r>
                      <a:endParaRPr lang="en-US" sz="1300" dirty="0"/>
                    </a:p>
                  </a:txBody>
                  <a:tcPr/>
                </a:tc>
                <a:tc>
                  <a:txBody>
                    <a:bodyPr/>
                    <a:lstStyle/>
                    <a:p>
                      <a:pPr algn="ctr"/>
                      <a:r>
                        <a:rPr lang="en-US" sz="1300" dirty="0" smtClean="0"/>
                        <a:t>NA</a:t>
                      </a:r>
                      <a:endParaRPr lang="en-US" sz="1300" dirty="0"/>
                    </a:p>
                  </a:txBody>
                  <a:tcPr/>
                </a:tc>
              </a:tr>
              <a:tr h="358349">
                <a:tc>
                  <a:txBody>
                    <a:bodyPr/>
                    <a:lstStyle/>
                    <a:p>
                      <a:r>
                        <a:rPr lang="en-US" sz="1400" dirty="0" smtClean="0"/>
                        <a:t>P</a:t>
                      </a:r>
                      <a:r>
                        <a:rPr lang="en-US" sz="1400" baseline="0" dirty="0" smtClean="0"/>
                        <a:t> --</a:t>
                      </a:r>
                      <a:endParaRPr lang="en-US" sz="1400" dirty="0"/>
                    </a:p>
                  </a:txBody>
                  <a:tcPr/>
                </a:tc>
                <a:tc>
                  <a:txBody>
                    <a:bodyPr/>
                    <a:lstStyle/>
                    <a:p>
                      <a:pPr algn="ctr"/>
                      <a:r>
                        <a:rPr lang="en-US" sz="1300" dirty="0" smtClean="0"/>
                        <a:t>NA</a:t>
                      </a:r>
                      <a:endParaRPr lang="en-US" sz="1300" dirty="0"/>
                    </a:p>
                  </a:txBody>
                  <a:tcPr/>
                </a:tc>
                <a:tc>
                  <a:txBody>
                    <a:bodyPr/>
                    <a:lstStyle/>
                    <a:p>
                      <a:pPr algn="ctr"/>
                      <a:r>
                        <a:rPr lang="en-US" sz="1300" dirty="0" smtClean="0"/>
                        <a:t>69%</a:t>
                      </a:r>
                      <a:endParaRPr lang="en-US" sz="1300" dirty="0"/>
                    </a:p>
                  </a:txBody>
                  <a:tcPr/>
                </a:tc>
                <a:tc>
                  <a:txBody>
                    <a:bodyPr/>
                    <a:lstStyle/>
                    <a:p>
                      <a:pPr algn="ctr"/>
                      <a:r>
                        <a:rPr lang="en-US" sz="1300" dirty="0" smtClean="0"/>
                        <a:t>NA</a:t>
                      </a:r>
                      <a:endParaRPr lang="en-US" sz="1300" dirty="0"/>
                    </a:p>
                  </a:txBody>
                  <a:tcPr/>
                </a:tc>
              </a:tr>
              <a:tr h="358349">
                <a:tc>
                  <a:txBody>
                    <a:bodyPr/>
                    <a:lstStyle/>
                    <a:p>
                      <a:endParaRPr lang="en-US" sz="1400" dirty="0"/>
                    </a:p>
                  </a:txBody>
                  <a:tcPr/>
                </a:tc>
                <a:tc gridSpan="3">
                  <a:txBody>
                    <a:bodyPr/>
                    <a:lstStyle/>
                    <a:p>
                      <a:pPr algn="ctr"/>
                      <a:r>
                        <a:rPr lang="en-US" dirty="0" smtClean="0"/>
                        <a:t>Maintenance</a:t>
                      </a:r>
                      <a:endParaRPr lang="en-US" dirty="0"/>
                    </a:p>
                  </a:txBody>
                  <a:tcPr/>
                </a:tc>
                <a:tc hMerge="1">
                  <a:txBody>
                    <a:bodyPr/>
                    <a:lstStyle/>
                    <a:p>
                      <a:endParaRPr lang="en-US" dirty="0"/>
                    </a:p>
                  </a:txBody>
                  <a:tcPr/>
                </a:tc>
                <a:tc hMerge="1">
                  <a:txBody>
                    <a:bodyPr/>
                    <a:lstStyle/>
                    <a:p>
                      <a:endParaRPr lang="en-US" dirty="0"/>
                    </a:p>
                  </a:txBody>
                  <a:tcPr/>
                </a:tc>
              </a:tr>
              <a:tr h="358349">
                <a:tc>
                  <a:txBody>
                    <a:bodyPr/>
                    <a:lstStyle/>
                    <a:p>
                      <a:r>
                        <a:rPr lang="en-US" sz="1400" dirty="0" smtClean="0"/>
                        <a:t>Avg.</a:t>
                      </a:r>
                      <a:endParaRPr lang="en-US" sz="1400" dirty="0"/>
                    </a:p>
                  </a:txBody>
                  <a:tcPr/>
                </a:tc>
                <a:tc>
                  <a:txBody>
                    <a:bodyPr/>
                    <a:lstStyle/>
                    <a:p>
                      <a:pPr algn="ctr"/>
                      <a:r>
                        <a:rPr lang="en-US" sz="1300" dirty="0" smtClean="0"/>
                        <a:t>47%</a:t>
                      </a:r>
                      <a:endParaRPr lang="en-US" sz="1300" dirty="0"/>
                    </a:p>
                  </a:txBody>
                  <a:tcPr/>
                </a:tc>
                <a:tc>
                  <a:txBody>
                    <a:bodyPr/>
                    <a:lstStyle/>
                    <a:p>
                      <a:pPr algn="ctr"/>
                      <a:r>
                        <a:rPr lang="en-US" sz="1300" dirty="0" smtClean="0"/>
                        <a:t>50%</a:t>
                      </a:r>
                      <a:endParaRPr lang="en-US" sz="1300" dirty="0"/>
                    </a:p>
                  </a:txBody>
                  <a:tcPr/>
                </a:tc>
                <a:tc>
                  <a:txBody>
                    <a:bodyPr/>
                    <a:lstStyle/>
                    <a:p>
                      <a:pPr algn="ctr"/>
                      <a:r>
                        <a:rPr lang="en-US" sz="1300" dirty="0" smtClean="0"/>
                        <a:t>25%</a:t>
                      </a:r>
                      <a:endParaRPr lang="en-US" sz="1300" dirty="0"/>
                    </a:p>
                  </a:txBody>
                  <a:tcPr/>
                </a:tc>
              </a:tr>
            </a:tbl>
          </a:graphicData>
        </a:graphic>
      </p:graphicFrame>
      <p:sp>
        <p:nvSpPr>
          <p:cNvPr id="5" name="Rectangle 4"/>
          <p:cNvSpPr/>
          <p:nvPr/>
        </p:nvSpPr>
        <p:spPr>
          <a:xfrm>
            <a:off x="932495" y="82420"/>
            <a:ext cx="6694535" cy="58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 Engagement in the Lunchroom</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7" name="Straight Connector 6"/>
          <p:cNvCxnSpPr/>
          <p:nvPr/>
        </p:nvCxnSpPr>
        <p:spPr>
          <a:xfrm flipV="1">
            <a:off x="4014168" y="2069167"/>
            <a:ext cx="4289477" cy="1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033353" y="3908957"/>
            <a:ext cx="4289477" cy="17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025895" y="5748747"/>
            <a:ext cx="4289477" cy="1776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823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iz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745" y="1456944"/>
            <a:ext cx="5693664" cy="5401056"/>
          </a:xfrm>
          <a:prstGeom prst="rect">
            <a:avLst/>
          </a:prstGeom>
        </p:spPr>
      </p:pic>
      <p:sp>
        <p:nvSpPr>
          <p:cNvPr id="3" name="Rectangle 2"/>
          <p:cNvSpPr/>
          <p:nvPr/>
        </p:nvSpPr>
        <p:spPr>
          <a:xfrm>
            <a:off x="932495" y="82420"/>
            <a:ext cx="6694535" cy="10772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 Engagement on the Playground</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(Generalization)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078777001"/>
              </p:ext>
            </p:extLst>
          </p:nvPr>
        </p:nvGraphicFramePr>
        <p:xfrm>
          <a:off x="135961" y="4247859"/>
          <a:ext cx="2297408" cy="2468880"/>
        </p:xfrm>
        <a:graphic>
          <a:graphicData uri="http://schemas.openxmlformats.org/drawingml/2006/table">
            <a:tbl>
              <a:tblPr firstRow="1" bandRow="1">
                <a:tableStyleId>{08FB837D-C827-4EFA-A057-4D05807E0F7C}</a:tableStyleId>
              </a:tblPr>
              <a:tblGrid>
                <a:gridCol w="574352"/>
                <a:gridCol w="574352"/>
                <a:gridCol w="574352"/>
                <a:gridCol w="574352"/>
              </a:tblGrid>
              <a:tr h="233580">
                <a:tc>
                  <a:txBody>
                    <a:bodyPr/>
                    <a:lstStyle/>
                    <a:p>
                      <a:endParaRPr lang="en-US" dirty="0"/>
                    </a:p>
                  </a:txBody>
                  <a:tcPr/>
                </a:tc>
                <a:tc>
                  <a:txBody>
                    <a:bodyPr/>
                    <a:lstStyle/>
                    <a:p>
                      <a:pPr algn="ctr"/>
                      <a:r>
                        <a:rPr lang="en-US" dirty="0" smtClean="0"/>
                        <a:t>M</a:t>
                      </a:r>
                      <a:endParaRPr lang="en-US" dirty="0"/>
                    </a:p>
                  </a:txBody>
                  <a:tcPr/>
                </a:tc>
                <a:tc>
                  <a:txBody>
                    <a:bodyPr/>
                    <a:lstStyle/>
                    <a:p>
                      <a:pPr algn="ctr"/>
                      <a:r>
                        <a:rPr lang="en-US" dirty="0" smtClean="0"/>
                        <a:t>C</a:t>
                      </a:r>
                      <a:endParaRPr lang="en-US" dirty="0"/>
                    </a:p>
                  </a:txBody>
                  <a:tcPr/>
                </a:tc>
                <a:tc>
                  <a:txBody>
                    <a:bodyPr/>
                    <a:lstStyle/>
                    <a:p>
                      <a:pPr algn="ctr"/>
                      <a:r>
                        <a:rPr lang="en-US" dirty="0" smtClean="0"/>
                        <a:t>B</a:t>
                      </a:r>
                      <a:endParaRPr lang="en-US" dirty="0"/>
                    </a:p>
                  </a:txBody>
                  <a:tcPr/>
                </a:tc>
              </a:tr>
              <a:tr h="233580">
                <a:tc>
                  <a:txBody>
                    <a:bodyPr/>
                    <a:lstStyle/>
                    <a:p>
                      <a:endParaRPr lang="en-US" dirty="0"/>
                    </a:p>
                  </a:txBody>
                  <a:tcPr/>
                </a:tc>
                <a:tc gridSpan="3">
                  <a:txBody>
                    <a:bodyPr/>
                    <a:lstStyle/>
                    <a:p>
                      <a:pPr algn="ctr"/>
                      <a:r>
                        <a:rPr lang="en-US" dirty="0" smtClean="0"/>
                        <a:t>Baseline</a:t>
                      </a:r>
                      <a:endParaRPr lang="en-US" dirty="0"/>
                    </a:p>
                  </a:txBody>
                  <a:tcPr/>
                </a:tc>
                <a:tc hMerge="1">
                  <a:txBody>
                    <a:bodyPr/>
                    <a:lstStyle/>
                    <a:p>
                      <a:endParaRPr lang="en-US"/>
                    </a:p>
                  </a:txBody>
                  <a:tcPr/>
                </a:tc>
                <a:tc hMerge="1">
                  <a:txBody>
                    <a:bodyPr/>
                    <a:lstStyle/>
                    <a:p>
                      <a:endParaRPr lang="en-US" dirty="0"/>
                    </a:p>
                  </a:txBody>
                  <a:tcPr/>
                </a:tc>
              </a:tr>
              <a:tr h="233580">
                <a:tc>
                  <a:txBody>
                    <a:bodyPr/>
                    <a:lstStyle/>
                    <a:p>
                      <a:r>
                        <a:rPr lang="en-US" sz="1600" dirty="0" smtClean="0"/>
                        <a:t>Avg.</a:t>
                      </a:r>
                      <a:endParaRPr lang="en-US" sz="16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a:t>
                      </a:r>
                      <a:endParaRPr lang="en-US" sz="1400" dirty="0"/>
                    </a:p>
                  </a:txBody>
                  <a:tcPr/>
                </a:tc>
              </a:tr>
              <a:tr h="233580">
                <a:tc>
                  <a:txBody>
                    <a:bodyPr/>
                    <a:lstStyle/>
                    <a:p>
                      <a:endParaRPr lang="en-US" sz="1600" dirty="0"/>
                    </a:p>
                  </a:txBody>
                  <a:tcPr/>
                </a:tc>
                <a:tc gridSpan="3">
                  <a:txBody>
                    <a:bodyPr/>
                    <a:lstStyle/>
                    <a:p>
                      <a:pPr algn="ctr"/>
                      <a:r>
                        <a:rPr lang="en-US" dirty="0" smtClean="0"/>
                        <a:t>Intervention</a:t>
                      </a:r>
                      <a:endParaRPr lang="en-US" dirty="0"/>
                    </a:p>
                  </a:txBody>
                  <a:tcPr/>
                </a:tc>
                <a:tc hMerge="1">
                  <a:txBody>
                    <a:bodyPr/>
                    <a:lstStyle/>
                    <a:p>
                      <a:endParaRPr lang="en-US"/>
                    </a:p>
                  </a:txBody>
                  <a:tcPr/>
                </a:tc>
                <a:tc hMerge="1">
                  <a:txBody>
                    <a:bodyPr/>
                    <a:lstStyle/>
                    <a:p>
                      <a:endParaRPr lang="en-US" dirty="0"/>
                    </a:p>
                  </a:txBody>
                  <a:tcPr/>
                </a:tc>
              </a:tr>
              <a:tr h="233580">
                <a:tc>
                  <a:txBody>
                    <a:bodyPr/>
                    <a:lstStyle/>
                    <a:p>
                      <a:r>
                        <a:rPr lang="en-US" sz="1600" dirty="0" err="1" smtClean="0"/>
                        <a:t>Avg</a:t>
                      </a:r>
                      <a:endParaRPr lang="en-US" sz="1600" dirty="0"/>
                    </a:p>
                  </a:txBody>
                  <a:tcPr/>
                </a:tc>
                <a:tc>
                  <a:txBody>
                    <a:bodyPr/>
                    <a:lstStyle/>
                    <a:p>
                      <a:pPr algn="ctr"/>
                      <a:r>
                        <a:rPr lang="en-US" sz="1400" dirty="0" smtClean="0"/>
                        <a:t>26%</a:t>
                      </a:r>
                      <a:endParaRPr lang="en-US" sz="1400" dirty="0"/>
                    </a:p>
                  </a:txBody>
                  <a:tcPr/>
                </a:tc>
                <a:tc>
                  <a:txBody>
                    <a:bodyPr/>
                    <a:lstStyle/>
                    <a:p>
                      <a:pPr algn="ctr"/>
                      <a:r>
                        <a:rPr lang="en-US" sz="1400" dirty="0" smtClean="0"/>
                        <a:t>51%</a:t>
                      </a:r>
                      <a:endParaRPr lang="en-US" sz="1400" dirty="0"/>
                    </a:p>
                  </a:txBody>
                  <a:tcPr/>
                </a:tc>
                <a:tc>
                  <a:txBody>
                    <a:bodyPr/>
                    <a:lstStyle/>
                    <a:p>
                      <a:pPr algn="ctr"/>
                      <a:r>
                        <a:rPr lang="en-US" sz="1400" dirty="0" smtClean="0"/>
                        <a:t>15%</a:t>
                      </a:r>
                      <a:endParaRPr lang="en-US" sz="1400" dirty="0"/>
                    </a:p>
                  </a:txBody>
                  <a:tcPr/>
                </a:tc>
              </a:tr>
              <a:tr h="233580">
                <a:tc>
                  <a:txBody>
                    <a:bodyPr/>
                    <a:lstStyle/>
                    <a:p>
                      <a:endParaRPr lang="en-US" sz="1600" dirty="0"/>
                    </a:p>
                  </a:txBody>
                  <a:tcPr/>
                </a:tc>
                <a:tc gridSpan="3">
                  <a:txBody>
                    <a:bodyPr/>
                    <a:lstStyle/>
                    <a:p>
                      <a:pPr algn="ctr"/>
                      <a:r>
                        <a:rPr lang="en-US" dirty="0" smtClean="0"/>
                        <a:t>Maintenance</a:t>
                      </a:r>
                      <a:endParaRPr lang="en-US" dirty="0"/>
                    </a:p>
                  </a:txBody>
                  <a:tcPr/>
                </a:tc>
                <a:tc hMerge="1">
                  <a:txBody>
                    <a:bodyPr/>
                    <a:lstStyle/>
                    <a:p>
                      <a:endParaRPr lang="en-US" dirty="0"/>
                    </a:p>
                  </a:txBody>
                  <a:tcPr/>
                </a:tc>
                <a:tc hMerge="1">
                  <a:txBody>
                    <a:bodyPr/>
                    <a:lstStyle/>
                    <a:p>
                      <a:endParaRPr lang="en-US" dirty="0"/>
                    </a:p>
                  </a:txBody>
                  <a:tcPr/>
                </a:tc>
              </a:tr>
              <a:tr h="233580">
                <a:tc>
                  <a:txBody>
                    <a:bodyPr/>
                    <a:lstStyle/>
                    <a:p>
                      <a:r>
                        <a:rPr lang="en-US" sz="1600" dirty="0" smtClean="0"/>
                        <a:t>Avg.</a:t>
                      </a:r>
                      <a:endParaRPr lang="en-US" sz="1600" dirty="0"/>
                    </a:p>
                  </a:txBody>
                  <a:tcPr/>
                </a:tc>
                <a:tc>
                  <a:txBody>
                    <a:bodyPr/>
                    <a:lstStyle/>
                    <a:p>
                      <a:pPr algn="ctr"/>
                      <a:r>
                        <a:rPr lang="en-US" sz="1400" dirty="0" smtClean="0"/>
                        <a:t>55%</a:t>
                      </a:r>
                      <a:endParaRPr lang="en-US" sz="1400" dirty="0"/>
                    </a:p>
                  </a:txBody>
                  <a:tcPr/>
                </a:tc>
                <a:tc>
                  <a:txBody>
                    <a:bodyPr/>
                    <a:lstStyle/>
                    <a:p>
                      <a:pPr algn="ctr"/>
                      <a:r>
                        <a:rPr lang="en-US" sz="1400" dirty="0" smtClean="0"/>
                        <a:t>NA</a:t>
                      </a:r>
                      <a:endParaRPr lang="en-US" sz="1400" dirty="0"/>
                    </a:p>
                  </a:txBody>
                  <a:tcPr/>
                </a:tc>
                <a:tc>
                  <a:txBody>
                    <a:bodyPr/>
                    <a:lstStyle/>
                    <a:p>
                      <a:pPr algn="ctr"/>
                      <a:r>
                        <a:rPr lang="en-US" sz="1400" dirty="0" smtClean="0"/>
                        <a:t>44%</a:t>
                      </a:r>
                      <a:endParaRPr lang="en-US" sz="1400" dirty="0"/>
                    </a:p>
                  </a:txBody>
                  <a:tcPr/>
                </a:tc>
              </a:tr>
            </a:tbl>
          </a:graphicData>
        </a:graphic>
      </p:graphicFrame>
    </p:spTree>
    <p:extLst>
      <p:ext uri="{BB962C8B-B14F-4D97-AF65-F5344CB8AC3E}">
        <p14:creationId xmlns:p14="http://schemas.microsoft.com/office/powerpoint/2010/main" val="2718375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Past Results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Results supported the SMILE technique for students with DD</a:t>
            </a:r>
          </a:p>
          <a:p>
            <a:pPr marL="114300" indent="0">
              <a:buNone/>
            </a:pPr>
            <a:endParaRPr lang="en-US" dirty="0" smtClean="0"/>
          </a:p>
          <a:p>
            <a:r>
              <a:rPr lang="en-US" dirty="0" smtClean="0"/>
              <a:t>Intervention results generalized and maintained</a:t>
            </a:r>
          </a:p>
          <a:p>
            <a:pPr marL="114300" indent="0">
              <a:buNone/>
            </a:pPr>
            <a:endParaRPr lang="en-US" dirty="0" smtClean="0"/>
          </a:p>
          <a:p>
            <a:r>
              <a:rPr lang="en-US" dirty="0" smtClean="0"/>
              <a:t>Social validity reports were positive</a:t>
            </a:r>
            <a:endParaRPr lang="en-US" dirty="0"/>
          </a:p>
        </p:txBody>
      </p:sp>
      <p:pic>
        <p:nvPicPr>
          <p:cNvPr id="5" name="Content Placeholder 4" descr="index.jpg"/>
          <p:cNvPicPr>
            <a:picLocks noGrp="1" noChangeAspect="1"/>
          </p:cNvPicPr>
          <p:nvPr>
            <p:ph sz="half" idx="2"/>
          </p:nvPr>
        </p:nvPicPr>
        <p:blipFill>
          <a:blip r:embed="rId2">
            <a:extLst>
              <a:ext uri="{28A0092B-C50C-407E-A947-70E740481C1C}">
                <a14:useLocalDpi xmlns:a14="http://schemas.microsoft.com/office/drawing/2010/main" val="0"/>
              </a:ext>
            </a:extLst>
          </a:blip>
          <a:srcRect l="10152" r="10152"/>
          <a:stretch>
            <a:fillRect/>
          </a:stretch>
        </p:blipFill>
        <p:spPr/>
      </p:pic>
    </p:spTree>
    <p:extLst>
      <p:ext uri="{BB962C8B-B14F-4D97-AF65-F5344CB8AC3E}">
        <p14:creationId xmlns:p14="http://schemas.microsoft.com/office/powerpoint/2010/main" val="2882576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Smile </a:t>
            </a:r>
            <a:r>
              <a:rPr lang="en-US" sz="3200" cap="none" dirty="0"/>
              <a:t>u</a:t>
            </a:r>
            <a:r>
              <a:rPr lang="en-US" sz="3200" cap="none" dirty="0" smtClean="0"/>
              <a:t>sed with students with EBD</a:t>
            </a:r>
            <a:endParaRPr lang="en-US" sz="3200" dirty="0"/>
          </a:p>
        </p:txBody>
      </p:sp>
      <p:sp>
        <p:nvSpPr>
          <p:cNvPr id="3" name="Text Placeholder 2"/>
          <p:cNvSpPr>
            <a:spLocks noGrp="1"/>
          </p:cNvSpPr>
          <p:nvPr>
            <p:ph type="body" sz="half" idx="2"/>
          </p:nvPr>
        </p:nvSpPr>
        <p:spPr/>
        <p:txBody>
          <a:bodyPr>
            <a:normAutofit/>
          </a:bodyPr>
          <a:lstStyle/>
          <a:p>
            <a:r>
              <a:rPr lang="en-US" sz="2400" b="1" dirty="0"/>
              <a:t>S</a:t>
            </a:r>
            <a:r>
              <a:rPr lang="en-US" sz="1800" dirty="0"/>
              <a:t>ocial </a:t>
            </a:r>
            <a:r>
              <a:rPr lang="en-US" sz="2400" b="1" dirty="0"/>
              <a:t>M</a:t>
            </a:r>
            <a:r>
              <a:rPr lang="en-US" sz="1800" dirty="0"/>
              <a:t>echanics in the </a:t>
            </a:r>
            <a:r>
              <a:rPr lang="en-US" sz="2400" b="1" dirty="0"/>
              <a:t>I</a:t>
            </a:r>
            <a:r>
              <a:rPr lang="en-US" sz="1800" dirty="0"/>
              <a:t>ntegrated </a:t>
            </a:r>
            <a:r>
              <a:rPr lang="en-US" sz="2400" b="1" dirty="0"/>
              <a:t>L</a:t>
            </a:r>
            <a:r>
              <a:rPr lang="en-US" sz="1800" dirty="0"/>
              <a:t>earning </a:t>
            </a:r>
            <a:r>
              <a:rPr lang="en-US" sz="2400" b="1" dirty="0" smtClean="0"/>
              <a:t>E</a:t>
            </a:r>
            <a:r>
              <a:rPr lang="en-US" sz="1800" dirty="0" smtClean="0"/>
              <a:t>nvironment</a:t>
            </a:r>
            <a:endParaRPr lang="en-US" sz="1800" dirty="0"/>
          </a:p>
        </p:txBody>
      </p:sp>
      <p:pic>
        <p:nvPicPr>
          <p:cNvPr id="5" name="Content Placeholder 4" descr="smile.png"/>
          <p:cNvPicPr>
            <a:picLocks noGrp="1" noChangeAspect="1"/>
          </p:cNvPicPr>
          <p:nvPr>
            <p:ph sz="quarter" idx="13"/>
          </p:nvPr>
        </p:nvPicPr>
        <p:blipFill>
          <a:blip r:embed="rId2">
            <a:extLst>
              <a:ext uri="{28A0092B-C50C-407E-A947-70E740481C1C}">
                <a14:useLocalDpi xmlns:a14="http://schemas.microsoft.com/office/drawing/2010/main" val="0"/>
              </a:ext>
            </a:extLst>
          </a:blip>
          <a:srcRect l="-28613" r="-28613"/>
          <a:stretch>
            <a:fillRect/>
          </a:stretch>
        </p:blipFill>
        <p:spPr>
          <a:xfrm>
            <a:off x="304800" y="381000"/>
            <a:ext cx="7772400" cy="4943475"/>
          </a:xfrm>
        </p:spPr>
      </p:pic>
    </p:spTree>
    <p:extLst>
      <p:ext uri="{BB962C8B-B14F-4D97-AF65-F5344CB8AC3E}">
        <p14:creationId xmlns:p14="http://schemas.microsoft.com/office/powerpoint/2010/main" val="4015274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r>
              <a:rPr lang="en-US" sz="2400" dirty="0" smtClean="0"/>
              <a:t>Examine the effectiveness of SMILE on social engagement for young children with EBD</a:t>
            </a:r>
          </a:p>
          <a:p>
            <a:pPr marL="114300" indent="0">
              <a:buNone/>
            </a:pPr>
            <a:endParaRPr lang="en-US" sz="2400" dirty="0" smtClean="0"/>
          </a:p>
          <a:p>
            <a:r>
              <a:rPr lang="en-US" sz="2400" dirty="0" smtClean="0"/>
              <a:t>Examine the generalized effects of SMILE Project</a:t>
            </a:r>
          </a:p>
          <a:p>
            <a:pPr marL="114300" indent="0">
              <a:buNone/>
            </a:pPr>
            <a:endParaRPr lang="en-US" sz="2400" dirty="0" smtClean="0"/>
          </a:p>
          <a:p>
            <a:r>
              <a:rPr lang="en-US" sz="2400" dirty="0" smtClean="0"/>
              <a:t>Assess maintenance of skills</a:t>
            </a:r>
          </a:p>
          <a:p>
            <a:pPr marL="114300" indent="0">
              <a:buNone/>
            </a:pPr>
            <a:endParaRPr lang="en-US" sz="2400" dirty="0" smtClean="0"/>
          </a:p>
          <a:p>
            <a:r>
              <a:rPr lang="en-US" sz="2400" dirty="0" smtClean="0"/>
              <a:t>Evaluate the effects of improved social engagement as addressed in the lunchroom setting on social skills problem behaviors exhibited in other school environments</a:t>
            </a:r>
            <a:endParaRPr lang="en-US" sz="2400" dirty="0"/>
          </a:p>
        </p:txBody>
      </p:sp>
    </p:spTree>
    <p:extLst>
      <p:ext uri="{BB962C8B-B14F-4D97-AF65-F5344CB8AC3E}">
        <p14:creationId xmlns:p14="http://schemas.microsoft.com/office/powerpoint/2010/main" val="23751644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Selection</a:t>
            </a:r>
          </a:p>
          <a:p>
            <a:pPr lvl="1"/>
            <a:r>
              <a:rPr lang="en-US" dirty="0" smtClean="0"/>
              <a:t>Teacher identification</a:t>
            </a:r>
          </a:p>
          <a:p>
            <a:pPr lvl="2"/>
            <a:r>
              <a:rPr lang="en-US" dirty="0" smtClean="0"/>
              <a:t>Displays chronic social interaction deficits</a:t>
            </a:r>
          </a:p>
          <a:p>
            <a:pPr lvl="2"/>
            <a:r>
              <a:rPr lang="en-US" dirty="0" smtClean="0"/>
              <a:t>Past requests of additional social supports</a:t>
            </a:r>
          </a:p>
          <a:p>
            <a:pPr lvl="1"/>
            <a:r>
              <a:rPr lang="en-US" dirty="0" smtClean="0"/>
              <a:t>Involvement in past social skills interventions in the past with little to no success</a:t>
            </a:r>
          </a:p>
          <a:p>
            <a:pPr lvl="1"/>
            <a:r>
              <a:rPr lang="en-US" dirty="0" smtClean="0"/>
              <a:t>Below average Social Skills domain score on SSIS</a:t>
            </a:r>
          </a:p>
        </p:txBody>
      </p:sp>
      <p:sp>
        <p:nvSpPr>
          <p:cNvPr id="3" name="Content Placeholder 2"/>
          <p:cNvSpPr>
            <a:spLocks noGrp="1"/>
          </p:cNvSpPr>
          <p:nvPr>
            <p:ph sz="half" idx="2"/>
          </p:nvPr>
        </p:nvSpPr>
        <p:spPr/>
        <p:txBody>
          <a:bodyPr>
            <a:normAutofit fontScale="92500" lnSpcReduction="10000"/>
          </a:bodyPr>
          <a:lstStyle/>
          <a:p>
            <a:r>
              <a:rPr lang="en-US" dirty="0"/>
              <a:t>Dayton</a:t>
            </a:r>
          </a:p>
          <a:p>
            <a:pPr lvl="1"/>
            <a:r>
              <a:rPr lang="en-US" dirty="0"/>
              <a:t>8 years old</a:t>
            </a:r>
          </a:p>
          <a:p>
            <a:pPr lvl="1"/>
            <a:r>
              <a:rPr lang="en-US" dirty="0"/>
              <a:t>EBD</a:t>
            </a:r>
          </a:p>
          <a:p>
            <a:pPr lvl="1"/>
            <a:r>
              <a:rPr lang="en-US" dirty="0"/>
              <a:t>Difficulty maintaining social interactions</a:t>
            </a:r>
          </a:p>
          <a:p>
            <a:pPr lvl="1"/>
            <a:r>
              <a:rPr lang="en-US" dirty="0"/>
              <a:t>Inappropriate during social interactions </a:t>
            </a:r>
          </a:p>
          <a:p>
            <a:pPr lvl="1"/>
            <a:r>
              <a:rPr lang="en-US" dirty="0"/>
              <a:t>Avoided by peers </a:t>
            </a:r>
          </a:p>
          <a:p>
            <a:pPr lvl="1"/>
            <a:r>
              <a:rPr lang="en-US" dirty="0"/>
              <a:t>Exaggerates</a:t>
            </a:r>
          </a:p>
          <a:p>
            <a:endParaRPr lang="en-US" dirty="0"/>
          </a:p>
        </p:txBody>
      </p:sp>
    </p:spTree>
    <p:extLst>
      <p:ext uri="{BB962C8B-B14F-4D97-AF65-F5344CB8AC3E}">
        <p14:creationId xmlns:p14="http://schemas.microsoft.com/office/powerpoint/2010/main" val="2922709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738984"/>
            <a:ext cx="7772400" cy="594360"/>
          </a:xfrm>
        </p:spPr>
        <p:txBody>
          <a:bodyPr/>
          <a:lstStyle/>
          <a:p>
            <a:r>
              <a:rPr lang="en-US" sz="2400" dirty="0" smtClean="0"/>
              <a:t>Social skills </a:t>
            </a:r>
            <a:endParaRPr lang="en-US" sz="2400" dirty="0"/>
          </a:p>
        </p:txBody>
      </p:sp>
      <p:sp>
        <p:nvSpPr>
          <p:cNvPr id="3" name="Text Placeholder 2"/>
          <p:cNvSpPr>
            <a:spLocks noGrp="1"/>
          </p:cNvSpPr>
          <p:nvPr>
            <p:ph type="body" sz="half" idx="2"/>
          </p:nvPr>
        </p:nvSpPr>
        <p:spPr>
          <a:xfrm>
            <a:off x="148628" y="5366460"/>
            <a:ext cx="8174539" cy="609600"/>
          </a:xfrm>
        </p:spPr>
        <p:txBody>
          <a:bodyPr>
            <a:noAutofit/>
          </a:bodyPr>
          <a:lstStyle/>
          <a:p>
            <a:r>
              <a:rPr lang="en-US" sz="2400" dirty="0" smtClean="0"/>
              <a:t>“enable </a:t>
            </a:r>
            <a:r>
              <a:rPr lang="en-US" sz="2400" dirty="0"/>
              <a:t>a person to interact with others in ways that elicit positive responses and assist in avoiding negative </a:t>
            </a:r>
            <a:r>
              <a:rPr lang="en-US" sz="2400" dirty="0" smtClean="0"/>
              <a:t>responses.” </a:t>
            </a:r>
            <a:endParaRPr lang="en-US" sz="2400" dirty="0"/>
          </a:p>
        </p:txBody>
      </p:sp>
      <p:pic>
        <p:nvPicPr>
          <p:cNvPr id="5" name="Content Placeholder 4" descr="peanuts-cartoon-about-listening.gif"/>
          <p:cNvPicPr>
            <a:picLocks noGrp="1" noChangeAspect="1"/>
          </p:cNvPicPr>
          <p:nvPr>
            <p:ph sz="quarter" idx="13"/>
          </p:nvPr>
        </p:nvPicPr>
        <p:blipFill>
          <a:blip r:embed="rId2">
            <a:extLst>
              <a:ext uri="{28A0092B-C50C-407E-A947-70E740481C1C}">
                <a14:useLocalDpi xmlns:a14="http://schemas.microsoft.com/office/drawing/2010/main" val="0"/>
              </a:ext>
            </a:extLst>
          </a:blip>
          <a:srcRect t="-26511" b="-26511"/>
          <a:stretch>
            <a:fillRect/>
          </a:stretch>
        </p:blipFill>
        <p:spPr/>
      </p:pic>
      <p:sp>
        <p:nvSpPr>
          <p:cNvPr id="4" name="TextBox 3"/>
          <p:cNvSpPr txBox="1"/>
          <p:nvPr/>
        </p:nvSpPr>
        <p:spPr>
          <a:xfrm>
            <a:off x="5359624" y="6375359"/>
            <a:ext cx="3104662" cy="369332"/>
          </a:xfrm>
          <a:prstGeom prst="rect">
            <a:avLst/>
          </a:prstGeom>
          <a:noFill/>
        </p:spPr>
        <p:txBody>
          <a:bodyPr wrap="square" rtlCol="0">
            <a:spAutoFit/>
          </a:bodyPr>
          <a:lstStyle/>
          <a:p>
            <a:pPr algn="r"/>
            <a:r>
              <a:rPr lang="en-US" dirty="0" smtClean="0"/>
              <a:t>(Elliott &amp; Gresham, 1993, p. 33)</a:t>
            </a:r>
            <a:endParaRPr lang="en-US" dirty="0"/>
          </a:p>
        </p:txBody>
      </p:sp>
    </p:spTree>
    <p:extLst>
      <p:ext uri="{BB962C8B-B14F-4D97-AF65-F5344CB8AC3E}">
        <p14:creationId xmlns:p14="http://schemas.microsoft.com/office/powerpoint/2010/main" val="32516100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5" name="Content Placeholder 4"/>
          <p:cNvSpPr>
            <a:spLocks noGrp="1"/>
          </p:cNvSpPr>
          <p:nvPr>
            <p:ph sz="half" idx="1"/>
          </p:nvPr>
        </p:nvSpPr>
        <p:spPr/>
        <p:txBody>
          <a:bodyPr>
            <a:normAutofit lnSpcReduction="10000"/>
          </a:bodyPr>
          <a:lstStyle/>
          <a:p>
            <a:r>
              <a:rPr lang="en-US" dirty="0"/>
              <a:t>Nathan</a:t>
            </a:r>
          </a:p>
          <a:p>
            <a:pPr lvl="1"/>
            <a:r>
              <a:rPr lang="en-US" dirty="0"/>
              <a:t>9 years old</a:t>
            </a:r>
          </a:p>
          <a:p>
            <a:pPr lvl="1"/>
            <a:r>
              <a:rPr lang="en-US" dirty="0"/>
              <a:t>EBD</a:t>
            </a:r>
          </a:p>
          <a:p>
            <a:pPr lvl="1"/>
            <a:r>
              <a:rPr lang="en-US" dirty="0"/>
              <a:t>Slow speech </a:t>
            </a:r>
          </a:p>
          <a:p>
            <a:pPr lvl="1"/>
            <a:r>
              <a:rPr lang="en-US" dirty="0"/>
              <a:t>Physically awkward</a:t>
            </a:r>
          </a:p>
          <a:p>
            <a:pPr lvl="1"/>
            <a:r>
              <a:rPr lang="en-US" dirty="0"/>
              <a:t>Learning difficulties in all areas </a:t>
            </a:r>
          </a:p>
          <a:p>
            <a:pPr lvl="1"/>
            <a:r>
              <a:rPr lang="en-US" dirty="0"/>
              <a:t>Not allowed to attend lunch/recess due to physical aggression toward peers</a:t>
            </a:r>
          </a:p>
        </p:txBody>
      </p:sp>
      <p:sp>
        <p:nvSpPr>
          <p:cNvPr id="3" name="Content Placeholder 2"/>
          <p:cNvSpPr>
            <a:spLocks noGrp="1"/>
          </p:cNvSpPr>
          <p:nvPr>
            <p:ph sz="half" idx="2"/>
          </p:nvPr>
        </p:nvSpPr>
        <p:spPr/>
        <p:txBody>
          <a:bodyPr>
            <a:normAutofit lnSpcReduction="10000"/>
          </a:bodyPr>
          <a:lstStyle/>
          <a:p>
            <a:r>
              <a:rPr lang="en-US" dirty="0"/>
              <a:t>Lucas</a:t>
            </a:r>
          </a:p>
          <a:p>
            <a:pPr lvl="1"/>
            <a:r>
              <a:rPr lang="en-US" dirty="0"/>
              <a:t>8 years old</a:t>
            </a:r>
          </a:p>
          <a:p>
            <a:pPr lvl="1"/>
            <a:r>
              <a:rPr lang="en-US" dirty="0"/>
              <a:t>EBD</a:t>
            </a:r>
          </a:p>
          <a:p>
            <a:pPr lvl="1"/>
            <a:r>
              <a:rPr lang="en-US" dirty="0"/>
              <a:t>Severe learning difficulties in reading/writing</a:t>
            </a:r>
          </a:p>
          <a:p>
            <a:pPr lvl="1"/>
            <a:r>
              <a:rPr lang="en-US" dirty="0"/>
              <a:t>Inappropriate with peers</a:t>
            </a:r>
          </a:p>
          <a:p>
            <a:pPr lvl="1"/>
            <a:r>
              <a:rPr lang="en-US" dirty="0"/>
              <a:t>Talks loudly</a:t>
            </a:r>
          </a:p>
          <a:p>
            <a:pPr lvl="1"/>
            <a:r>
              <a:rPr lang="en-US" dirty="0"/>
              <a:t>Chases and hits peers during recess</a:t>
            </a:r>
          </a:p>
          <a:p>
            <a:endParaRPr lang="en-US" dirty="0"/>
          </a:p>
        </p:txBody>
      </p:sp>
    </p:spTree>
    <p:extLst>
      <p:ext uri="{BB962C8B-B14F-4D97-AF65-F5344CB8AC3E}">
        <p14:creationId xmlns:p14="http://schemas.microsoft.com/office/powerpoint/2010/main" val="27805653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Skills Improvement System</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18840448"/>
              </p:ext>
            </p:extLst>
          </p:nvPr>
        </p:nvGraphicFramePr>
        <p:xfrm>
          <a:off x="457200" y="1600200"/>
          <a:ext cx="7620000" cy="2590800"/>
        </p:xfrm>
        <a:graphic>
          <a:graphicData uri="http://schemas.openxmlformats.org/drawingml/2006/table">
            <a:tbl>
              <a:tblPr firstRow="1" bandRow="1">
                <a:tableStyleId>{073A0DAA-6AF3-43AB-8588-CEC1D06C72B9}</a:tableStyleId>
              </a:tblPr>
              <a:tblGrid>
                <a:gridCol w="2188548"/>
                <a:gridCol w="1893180"/>
                <a:gridCol w="1179424"/>
                <a:gridCol w="1179424"/>
                <a:gridCol w="1179424"/>
              </a:tblGrid>
              <a:tr h="370840">
                <a:tc>
                  <a:txBody>
                    <a:bodyPr/>
                    <a:lstStyle/>
                    <a:p>
                      <a:endParaRPr lang="en-US" dirty="0"/>
                    </a:p>
                  </a:txBody>
                  <a:tcPr marL="190500" marR="190500"/>
                </a:tc>
                <a:tc>
                  <a:txBody>
                    <a:bodyPr/>
                    <a:lstStyle/>
                    <a:p>
                      <a:pPr algn="ctr"/>
                      <a:endParaRPr lang="en-US" sz="2000" dirty="0"/>
                    </a:p>
                  </a:txBody>
                  <a:tcPr marL="190500" marR="190500"/>
                </a:tc>
                <a:tc>
                  <a:txBody>
                    <a:bodyPr/>
                    <a:lstStyle/>
                    <a:p>
                      <a:pPr algn="ctr"/>
                      <a:r>
                        <a:rPr lang="en-US" sz="2000" dirty="0" smtClean="0"/>
                        <a:t>Dayton</a:t>
                      </a:r>
                      <a:endParaRPr lang="en-US" sz="2000" dirty="0"/>
                    </a:p>
                  </a:txBody>
                  <a:tcPr marL="190500" marR="190500"/>
                </a:tc>
                <a:tc>
                  <a:txBody>
                    <a:bodyPr/>
                    <a:lstStyle/>
                    <a:p>
                      <a:pPr algn="ctr"/>
                      <a:r>
                        <a:rPr lang="en-US" sz="2000" dirty="0" smtClean="0"/>
                        <a:t>Nathan</a:t>
                      </a:r>
                      <a:endParaRPr lang="en-US" sz="2000" dirty="0"/>
                    </a:p>
                  </a:txBody>
                  <a:tcPr marL="190500" marR="190500"/>
                </a:tc>
                <a:tc>
                  <a:txBody>
                    <a:bodyPr/>
                    <a:lstStyle/>
                    <a:p>
                      <a:pPr algn="ctr"/>
                      <a:r>
                        <a:rPr lang="en-US" sz="2000" dirty="0" smtClean="0"/>
                        <a:t>Lucas</a:t>
                      </a:r>
                      <a:endParaRPr lang="en-US" sz="2000" dirty="0"/>
                    </a:p>
                  </a:txBody>
                  <a:tcPr marL="190500" marR="190500"/>
                </a:tc>
              </a:tr>
              <a:tr h="320040">
                <a:tc rowSpan="2">
                  <a:txBody>
                    <a:bodyPr/>
                    <a:lstStyle/>
                    <a:p>
                      <a:pPr algn="ctr"/>
                      <a:r>
                        <a:rPr lang="en-US" sz="2000" dirty="0" smtClean="0"/>
                        <a:t>Social Skills</a:t>
                      </a:r>
                      <a:endParaRPr lang="en-US" sz="2000" dirty="0"/>
                    </a:p>
                  </a:txBody>
                  <a:tcPr marL="190500" marR="190500" anchor="ctr"/>
                </a:tc>
                <a:tc>
                  <a:txBody>
                    <a:bodyPr/>
                    <a:lstStyle/>
                    <a:p>
                      <a:pPr algn="ctr"/>
                      <a:r>
                        <a:rPr lang="en-US" dirty="0" smtClean="0"/>
                        <a:t>Standard Score</a:t>
                      </a:r>
                      <a:endParaRPr lang="en-US" dirty="0"/>
                    </a:p>
                  </a:txBody>
                  <a:tcPr marL="190500" marR="190500"/>
                </a:tc>
                <a:tc>
                  <a:txBody>
                    <a:bodyPr/>
                    <a:lstStyle/>
                    <a:p>
                      <a:pPr algn="ctr"/>
                      <a:r>
                        <a:rPr lang="en-US" dirty="0" smtClean="0"/>
                        <a:t>74</a:t>
                      </a:r>
                      <a:endParaRPr lang="en-US" dirty="0"/>
                    </a:p>
                  </a:txBody>
                  <a:tcPr marL="190500" marR="190500"/>
                </a:tc>
                <a:tc>
                  <a:txBody>
                    <a:bodyPr/>
                    <a:lstStyle/>
                    <a:p>
                      <a:pPr algn="ctr"/>
                      <a:r>
                        <a:rPr lang="en-US" dirty="0" smtClean="0"/>
                        <a:t>67</a:t>
                      </a:r>
                      <a:endParaRPr lang="en-US" dirty="0"/>
                    </a:p>
                  </a:txBody>
                  <a:tcPr marL="190500" marR="190500"/>
                </a:tc>
                <a:tc>
                  <a:txBody>
                    <a:bodyPr/>
                    <a:lstStyle/>
                    <a:p>
                      <a:pPr algn="ctr"/>
                      <a:r>
                        <a:rPr lang="en-US" dirty="0" smtClean="0"/>
                        <a:t>67</a:t>
                      </a:r>
                      <a:endParaRPr lang="en-US" dirty="0"/>
                    </a:p>
                  </a:txBody>
                  <a:tcPr marL="190500" marR="190500"/>
                </a:tc>
              </a:tr>
              <a:tr h="320040">
                <a:tc vMerge="1">
                  <a:txBody>
                    <a:bodyPr/>
                    <a:lstStyle/>
                    <a:p>
                      <a:endParaRPr lang="en-US"/>
                    </a:p>
                  </a:txBody>
                  <a:tcPr/>
                </a:tc>
                <a:tc>
                  <a:txBody>
                    <a:bodyPr/>
                    <a:lstStyle/>
                    <a:p>
                      <a:pPr algn="ctr"/>
                      <a:r>
                        <a:rPr lang="en-US" dirty="0" smtClean="0"/>
                        <a:t>Percentile Rank</a:t>
                      </a:r>
                      <a:endParaRPr lang="en-US" dirty="0"/>
                    </a:p>
                  </a:txBody>
                  <a:tcPr marL="190500" marR="190500"/>
                </a:tc>
                <a:tc>
                  <a:txBody>
                    <a:bodyPr/>
                    <a:lstStyle/>
                    <a:p>
                      <a:pPr algn="ctr"/>
                      <a:r>
                        <a:rPr lang="en-US" dirty="0" smtClean="0"/>
                        <a:t>5</a:t>
                      </a:r>
                      <a:endParaRPr lang="en-US" dirty="0"/>
                    </a:p>
                  </a:txBody>
                  <a:tcPr marL="190500" marR="190500"/>
                </a:tc>
                <a:tc>
                  <a:txBody>
                    <a:bodyPr/>
                    <a:lstStyle/>
                    <a:p>
                      <a:pPr algn="ctr"/>
                      <a:r>
                        <a:rPr lang="en-US" dirty="0" smtClean="0"/>
                        <a:t>2</a:t>
                      </a:r>
                      <a:endParaRPr lang="en-US" dirty="0"/>
                    </a:p>
                  </a:txBody>
                  <a:tcPr marL="190500" marR="190500"/>
                </a:tc>
                <a:tc>
                  <a:txBody>
                    <a:bodyPr/>
                    <a:lstStyle/>
                    <a:p>
                      <a:pPr algn="ctr"/>
                      <a:r>
                        <a:rPr lang="en-US" dirty="0" smtClean="0"/>
                        <a:t>2</a:t>
                      </a:r>
                      <a:endParaRPr lang="en-US" dirty="0"/>
                    </a:p>
                  </a:txBody>
                  <a:tcPr marL="190500" marR="190500"/>
                </a:tc>
              </a:tr>
              <a:tr h="350520">
                <a:tc rowSpan="2">
                  <a:txBody>
                    <a:bodyPr/>
                    <a:lstStyle/>
                    <a:p>
                      <a:pPr algn="ctr"/>
                      <a:r>
                        <a:rPr lang="en-US" sz="2000" dirty="0" smtClean="0"/>
                        <a:t>Problem Behavior</a:t>
                      </a:r>
                      <a:endParaRPr lang="en-US" sz="2000" dirty="0"/>
                    </a:p>
                  </a:txBody>
                  <a:tcPr marL="190500" marR="190500" anchor="ctr"/>
                </a:tc>
                <a:tc>
                  <a:txBody>
                    <a:bodyPr/>
                    <a:lstStyle/>
                    <a:p>
                      <a:pPr algn="ctr"/>
                      <a:r>
                        <a:rPr lang="en-US" dirty="0" smtClean="0"/>
                        <a:t>Standard Score</a:t>
                      </a:r>
                      <a:endParaRPr lang="en-US" dirty="0"/>
                    </a:p>
                  </a:txBody>
                  <a:tcPr marL="190500" marR="190500"/>
                </a:tc>
                <a:tc>
                  <a:txBody>
                    <a:bodyPr/>
                    <a:lstStyle/>
                    <a:p>
                      <a:pPr algn="ctr"/>
                      <a:r>
                        <a:rPr lang="en-US" dirty="0" smtClean="0"/>
                        <a:t>115</a:t>
                      </a:r>
                      <a:endParaRPr lang="en-US" dirty="0"/>
                    </a:p>
                  </a:txBody>
                  <a:tcPr marL="190500" marR="190500"/>
                </a:tc>
                <a:tc>
                  <a:txBody>
                    <a:bodyPr/>
                    <a:lstStyle/>
                    <a:p>
                      <a:pPr algn="ctr"/>
                      <a:r>
                        <a:rPr lang="en-US" dirty="0" smtClean="0"/>
                        <a:t>155</a:t>
                      </a:r>
                      <a:endParaRPr lang="en-US" dirty="0"/>
                    </a:p>
                  </a:txBody>
                  <a:tcPr marL="190500" marR="190500"/>
                </a:tc>
                <a:tc>
                  <a:txBody>
                    <a:bodyPr/>
                    <a:lstStyle/>
                    <a:p>
                      <a:pPr algn="ctr"/>
                      <a:r>
                        <a:rPr lang="en-US" dirty="0" smtClean="0"/>
                        <a:t>75</a:t>
                      </a:r>
                      <a:endParaRPr lang="en-US" dirty="0"/>
                    </a:p>
                  </a:txBody>
                  <a:tcPr marL="190500" marR="190500"/>
                </a:tc>
              </a:tr>
              <a:tr h="350520">
                <a:tc vMerge="1">
                  <a:txBody>
                    <a:bodyPr/>
                    <a:lstStyle/>
                    <a:p>
                      <a:endParaRPr lang="en-US"/>
                    </a:p>
                  </a:txBody>
                  <a:tcPr/>
                </a:tc>
                <a:tc>
                  <a:txBody>
                    <a:bodyPr/>
                    <a:lstStyle/>
                    <a:p>
                      <a:pPr algn="ctr"/>
                      <a:r>
                        <a:rPr lang="en-US" dirty="0" smtClean="0"/>
                        <a:t>Percentile Rank</a:t>
                      </a:r>
                      <a:endParaRPr lang="en-US" dirty="0"/>
                    </a:p>
                  </a:txBody>
                  <a:tcPr marL="190500" marR="190500"/>
                </a:tc>
                <a:tc>
                  <a:txBody>
                    <a:bodyPr/>
                    <a:lstStyle/>
                    <a:p>
                      <a:pPr algn="ctr"/>
                      <a:r>
                        <a:rPr lang="en-US" dirty="0" smtClean="0"/>
                        <a:t>82</a:t>
                      </a:r>
                      <a:endParaRPr lang="en-US" dirty="0"/>
                    </a:p>
                  </a:txBody>
                  <a:tcPr marL="190500" marR="190500"/>
                </a:tc>
                <a:tc>
                  <a:txBody>
                    <a:bodyPr/>
                    <a:lstStyle/>
                    <a:p>
                      <a:pPr algn="ctr"/>
                      <a:r>
                        <a:rPr lang="en-US" dirty="0" smtClean="0"/>
                        <a:t>&gt;99</a:t>
                      </a:r>
                      <a:endParaRPr lang="en-US" dirty="0"/>
                    </a:p>
                  </a:txBody>
                  <a:tcPr marL="190500" marR="190500"/>
                </a:tc>
                <a:tc>
                  <a:txBody>
                    <a:bodyPr/>
                    <a:lstStyle/>
                    <a:p>
                      <a:pPr algn="ctr"/>
                      <a:r>
                        <a:rPr lang="en-US" dirty="0" smtClean="0"/>
                        <a:t>6</a:t>
                      </a:r>
                      <a:endParaRPr lang="en-US" dirty="0"/>
                    </a:p>
                  </a:txBody>
                  <a:tcPr marL="190500" marR="190500"/>
                </a:tc>
              </a:tr>
              <a:tr h="350520">
                <a:tc rowSpan="2">
                  <a:txBody>
                    <a:bodyPr/>
                    <a:lstStyle/>
                    <a:p>
                      <a:pPr algn="ctr"/>
                      <a:r>
                        <a:rPr lang="en-US" sz="2000" dirty="0" smtClean="0"/>
                        <a:t>Academic Competence</a:t>
                      </a:r>
                      <a:endParaRPr lang="en-US" sz="2000" dirty="0"/>
                    </a:p>
                  </a:txBody>
                  <a:tcPr marL="190500" marR="190500" anchor="ctr"/>
                </a:tc>
                <a:tc>
                  <a:txBody>
                    <a:bodyPr/>
                    <a:lstStyle/>
                    <a:p>
                      <a:pPr algn="ctr"/>
                      <a:r>
                        <a:rPr lang="en-US" dirty="0" smtClean="0"/>
                        <a:t>Standard Score</a:t>
                      </a:r>
                      <a:endParaRPr lang="en-US" dirty="0"/>
                    </a:p>
                  </a:txBody>
                  <a:tcPr marL="190500" marR="190500"/>
                </a:tc>
                <a:tc>
                  <a:txBody>
                    <a:bodyPr/>
                    <a:lstStyle/>
                    <a:p>
                      <a:pPr algn="ctr"/>
                      <a:r>
                        <a:rPr lang="en-US" dirty="0" smtClean="0"/>
                        <a:t>99</a:t>
                      </a:r>
                      <a:endParaRPr lang="en-US" dirty="0"/>
                    </a:p>
                  </a:txBody>
                  <a:tcPr marL="190500" marR="190500"/>
                </a:tc>
                <a:tc>
                  <a:txBody>
                    <a:bodyPr/>
                    <a:lstStyle/>
                    <a:p>
                      <a:pPr algn="ctr"/>
                      <a:r>
                        <a:rPr lang="en-US" dirty="0" smtClean="0"/>
                        <a:t>68</a:t>
                      </a:r>
                      <a:endParaRPr lang="en-US" dirty="0"/>
                    </a:p>
                  </a:txBody>
                  <a:tcPr marL="190500" marR="190500"/>
                </a:tc>
                <a:tc>
                  <a:txBody>
                    <a:bodyPr/>
                    <a:lstStyle/>
                    <a:p>
                      <a:pPr algn="ctr"/>
                      <a:r>
                        <a:rPr lang="en-US" dirty="0" smtClean="0"/>
                        <a:t>73</a:t>
                      </a:r>
                      <a:endParaRPr lang="en-US" dirty="0"/>
                    </a:p>
                  </a:txBody>
                  <a:tcPr marL="190500" marR="190500"/>
                </a:tc>
              </a:tr>
              <a:tr h="350520">
                <a:tc vMerge="1">
                  <a:txBody>
                    <a:bodyPr/>
                    <a:lstStyle/>
                    <a:p>
                      <a:endParaRPr lang="en-US"/>
                    </a:p>
                  </a:txBody>
                  <a:tcPr/>
                </a:tc>
                <a:tc>
                  <a:txBody>
                    <a:bodyPr/>
                    <a:lstStyle/>
                    <a:p>
                      <a:pPr algn="ctr"/>
                      <a:r>
                        <a:rPr lang="en-US" dirty="0" smtClean="0"/>
                        <a:t>Percentile Rank</a:t>
                      </a:r>
                      <a:endParaRPr lang="en-US" dirty="0"/>
                    </a:p>
                  </a:txBody>
                  <a:tcPr marL="190500" marR="190500"/>
                </a:tc>
                <a:tc>
                  <a:txBody>
                    <a:bodyPr/>
                    <a:lstStyle/>
                    <a:p>
                      <a:pPr algn="ctr"/>
                      <a:r>
                        <a:rPr lang="en-US" dirty="0" smtClean="0"/>
                        <a:t>51</a:t>
                      </a:r>
                      <a:endParaRPr lang="en-US" dirty="0"/>
                    </a:p>
                  </a:txBody>
                  <a:tcPr marL="190500" marR="190500"/>
                </a:tc>
                <a:tc>
                  <a:txBody>
                    <a:bodyPr/>
                    <a:lstStyle/>
                    <a:p>
                      <a:pPr algn="ctr"/>
                      <a:r>
                        <a:rPr lang="en-US" dirty="0" smtClean="0"/>
                        <a:t>2</a:t>
                      </a:r>
                      <a:endParaRPr lang="en-US" dirty="0"/>
                    </a:p>
                  </a:txBody>
                  <a:tcPr marL="190500" marR="190500"/>
                </a:tc>
                <a:tc>
                  <a:txBody>
                    <a:bodyPr/>
                    <a:lstStyle/>
                    <a:p>
                      <a:pPr algn="ctr"/>
                      <a:r>
                        <a:rPr lang="en-US" dirty="0" smtClean="0"/>
                        <a:t>5</a:t>
                      </a:r>
                      <a:endParaRPr lang="en-US" dirty="0"/>
                    </a:p>
                  </a:txBody>
                  <a:tcPr marL="190500" marR="190500"/>
                </a:tc>
              </a:tr>
            </a:tbl>
          </a:graphicData>
        </a:graphic>
      </p:graphicFrame>
    </p:spTree>
    <p:extLst>
      <p:ext uri="{BB962C8B-B14F-4D97-AF65-F5344CB8AC3E}">
        <p14:creationId xmlns:p14="http://schemas.microsoft.com/office/powerpoint/2010/main" val="42855289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pic>
        <p:nvPicPr>
          <p:cNvPr id="7" name="Content Placeholder 6" descr="lunchroom.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3841" b="3841"/>
          <a:stretch>
            <a:fillRect/>
          </a:stretch>
        </p:blipFill>
        <p:spPr/>
      </p:pic>
      <p:pic>
        <p:nvPicPr>
          <p:cNvPr id="8" name="Content Placeholder 7" descr="playground.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3841" b="3841"/>
          <a:stretch>
            <a:fillRect/>
          </a:stretch>
        </p:blipFill>
        <p:spPr/>
      </p:pic>
      <p:sp>
        <p:nvSpPr>
          <p:cNvPr id="3" name="Rectangle 2"/>
          <p:cNvSpPr/>
          <p:nvPr/>
        </p:nvSpPr>
        <p:spPr>
          <a:xfrm>
            <a:off x="648817" y="3234043"/>
            <a:ext cx="322786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Treatment</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a:spLocks noChangeAspect="1"/>
          </p:cNvSpPr>
          <p:nvPr/>
        </p:nvSpPr>
        <p:spPr>
          <a:xfrm>
            <a:off x="4432895" y="3362260"/>
            <a:ext cx="3610709" cy="769441"/>
          </a:xfrm>
          <a:prstGeom prst="rect">
            <a:avLst/>
          </a:prstGeom>
          <a:noFill/>
        </p:spPr>
        <p:txBody>
          <a:bodyPr wrap="none" lIns="91440" tIns="45720" rIns="91440" bIns="4572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Generalization</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096630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5" name="Text Placeholder 4"/>
          <p:cNvSpPr>
            <a:spLocks noGrp="1"/>
          </p:cNvSpPr>
          <p:nvPr>
            <p:ph type="body" idx="1"/>
          </p:nvPr>
        </p:nvSpPr>
        <p:spPr/>
        <p:txBody>
          <a:bodyPr/>
          <a:lstStyle/>
          <a:p>
            <a:r>
              <a:rPr lang="en-US" sz="3200" dirty="0" smtClean="0"/>
              <a:t>Dependent</a:t>
            </a:r>
            <a:endParaRPr lang="en-US" sz="3200" dirty="0"/>
          </a:p>
        </p:txBody>
      </p:sp>
      <p:sp>
        <p:nvSpPr>
          <p:cNvPr id="6" name="Content Placeholder 5"/>
          <p:cNvSpPr>
            <a:spLocks noGrp="1"/>
          </p:cNvSpPr>
          <p:nvPr>
            <p:ph sz="half" idx="2"/>
          </p:nvPr>
        </p:nvSpPr>
        <p:spPr/>
        <p:txBody>
          <a:bodyPr/>
          <a:lstStyle/>
          <a:p>
            <a:r>
              <a:rPr lang="en-US" dirty="0" smtClean="0"/>
              <a:t>Appropriate Social Engagement</a:t>
            </a:r>
          </a:p>
          <a:p>
            <a:pPr lvl="1"/>
            <a:r>
              <a:rPr lang="en-US" dirty="0" smtClean="0"/>
              <a:t>Communicating in an appropriate manner</a:t>
            </a:r>
          </a:p>
          <a:p>
            <a:pPr lvl="1"/>
            <a:r>
              <a:rPr lang="en-US" dirty="0" smtClean="0"/>
              <a:t>Following rules</a:t>
            </a:r>
          </a:p>
          <a:p>
            <a:pPr lvl="1"/>
            <a:r>
              <a:rPr lang="en-US" dirty="0" smtClean="0"/>
              <a:t>Sharing</a:t>
            </a:r>
          </a:p>
          <a:p>
            <a:pPr lvl="1"/>
            <a:r>
              <a:rPr lang="en-US" dirty="0" smtClean="0"/>
              <a:t>Listening</a:t>
            </a:r>
          </a:p>
          <a:p>
            <a:pPr lvl="1"/>
            <a:r>
              <a:rPr lang="en-US" dirty="0" smtClean="0"/>
              <a:t>Turn-taking</a:t>
            </a:r>
          </a:p>
          <a:p>
            <a:pPr lvl="1"/>
            <a:r>
              <a:rPr lang="en-US" dirty="0" smtClean="0"/>
              <a:t>Helping</a:t>
            </a:r>
          </a:p>
          <a:p>
            <a:pPr lvl="1"/>
            <a:r>
              <a:rPr lang="en-US" dirty="0" smtClean="0"/>
              <a:t>Cooperation</a:t>
            </a:r>
          </a:p>
          <a:p>
            <a:pPr lvl="1"/>
            <a:endParaRPr lang="en-US" dirty="0"/>
          </a:p>
        </p:txBody>
      </p:sp>
      <p:sp>
        <p:nvSpPr>
          <p:cNvPr id="7" name="Text Placeholder 6"/>
          <p:cNvSpPr>
            <a:spLocks noGrp="1"/>
          </p:cNvSpPr>
          <p:nvPr>
            <p:ph type="body" sz="quarter" idx="3"/>
          </p:nvPr>
        </p:nvSpPr>
        <p:spPr/>
        <p:txBody>
          <a:bodyPr/>
          <a:lstStyle/>
          <a:p>
            <a:r>
              <a:rPr lang="en-US" sz="3200" dirty="0" smtClean="0"/>
              <a:t>Independent</a:t>
            </a:r>
            <a:endParaRPr lang="en-US" sz="3200" dirty="0"/>
          </a:p>
        </p:txBody>
      </p:sp>
      <p:sp>
        <p:nvSpPr>
          <p:cNvPr id="8" name="Content Placeholder 7"/>
          <p:cNvSpPr>
            <a:spLocks noGrp="1"/>
          </p:cNvSpPr>
          <p:nvPr>
            <p:ph sz="quarter" idx="4"/>
          </p:nvPr>
        </p:nvSpPr>
        <p:spPr/>
        <p:txBody>
          <a:bodyPr>
            <a:normAutofit/>
          </a:bodyPr>
          <a:lstStyle/>
          <a:p>
            <a:r>
              <a:rPr lang="en-US" sz="2800" dirty="0" smtClean="0"/>
              <a:t>SMILE Intervention</a:t>
            </a:r>
          </a:p>
          <a:p>
            <a:pPr lvl="1"/>
            <a:r>
              <a:rPr lang="en-US" sz="2400" dirty="0" smtClean="0"/>
              <a:t>Social skills lessons</a:t>
            </a:r>
          </a:p>
          <a:p>
            <a:pPr lvl="2"/>
            <a:r>
              <a:rPr lang="en-US" sz="2000" dirty="0" smtClean="0"/>
              <a:t>Brief during transition to lunch</a:t>
            </a:r>
          </a:p>
          <a:p>
            <a:pPr lvl="1"/>
            <a:r>
              <a:rPr lang="en-US" sz="2400" dirty="0" smtClean="0"/>
              <a:t>Prompting</a:t>
            </a:r>
          </a:p>
          <a:p>
            <a:pPr lvl="2"/>
            <a:r>
              <a:rPr lang="en-US" sz="2000" dirty="0" smtClean="0"/>
              <a:t>1 minute intervals</a:t>
            </a:r>
          </a:p>
          <a:p>
            <a:pPr lvl="1"/>
            <a:r>
              <a:rPr lang="en-US" sz="2400" dirty="0" smtClean="0"/>
              <a:t>Fading</a:t>
            </a:r>
          </a:p>
          <a:p>
            <a:pPr lvl="2"/>
            <a:r>
              <a:rPr lang="en-US" sz="2000" dirty="0"/>
              <a:t>4</a:t>
            </a:r>
            <a:r>
              <a:rPr lang="en-US" sz="2000" dirty="0" smtClean="0"/>
              <a:t> days at 50% or higher</a:t>
            </a:r>
          </a:p>
        </p:txBody>
      </p:sp>
    </p:spTree>
    <p:extLst>
      <p:ext uri="{BB962C8B-B14F-4D97-AF65-F5344CB8AC3E}">
        <p14:creationId xmlns:p14="http://schemas.microsoft.com/office/powerpoint/2010/main" val="10105682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and Data Collection</a:t>
            </a:r>
            <a:endParaRPr lang="en-US" dirty="0"/>
          </a:p>
        </p:txBody>
      </p:sp>
      <p:sp>
        <p:nvSpPr>
          <p:cNvPr id="10" name="Content Placeholder 9"/>
          <p:cNvSpPr>
            <a:spLocks noGrp="1"/>
          </p:cNvSpPr>
          <p:nvPr>
            <p:ph sz="half" idx="1"/>
          </p:nvPr>
        </p:nvSpPr>
        <p:spPr/>
        <p:txBody>
          <a:bodyPr>
            <a:normAutofit lnSpcReduction="10000"/>
          </a:bodyPr>
          <a:lstStyle/>
          <a:p>
            <a:r>
              <a:rPr lang="en-US" dirty="0" smtClean="0"/>
              <a:t>Multiple probe design</a:t>
            </a:r>
          </a:p>
          <a:p>
            <a:pPr marL="411480" lvl="1" indent="0">
              <a:buNone/>
            </a:pPr>
            <a:endParaRPr lang="en-US" sz="1400" dirty="0" smtClean="0"/>
          </a:p>
          <a:p>
            <a:r>
              <a:rPr lang="en-US" dirty="0" smtClean="0"/>
              <a:t>Phases</a:t>
            </a:r>
          </a:p>
          <a:p>
            <a:pPr lvl="1"/>
            <a:r>
              <a:rPr lang="en-US" dirty="0" smtClean="0"/>
              <a:t>Baseline </a:t>
            </a:r>
          </a:p>
          <a:p>
            <a:pPr lvl="1"/>
            <a:r>
              <a:rPr lang="en-US" dirty="0"/>
              <a:t>I</a:t>
            </a:r>
            <a:r>
              <a:rPr lang="en-US" dirty="0" smtClean="0"/>
              <a:t>ntervention </a:t>
            </a:r>
          </a:p>
          <a:p>
            <a:pPr lvl="1"/>
            <a:r>
              <a:rPr lang="en-US" dirty="0" smtClean="0"/>
              <a:t>Maintenance</a:t>
            </a:r>
          </a:p>
          <a:p>
            <a:pPr lvl="2"/>
            <a:r>
              <a:rPr lang="en-US" dirty="0" smtClean="0"/>
              <a:t>Beginning of fall semester</a:t>
            </a:r>
          </a:p>
          <a:p>
            <a:pPr marL="777240" lvl="2" indent="0">
              <a:buNone/>
            </a:pPr>
            <a:endParaRPr lang="en-US" sz="1400" dirty="0" smtClean="0"/>
          </a:p>
          <a:p>
            <a:r>
              <a:rPr lang="en-US" dirty="0" smtClean="0"/>
              <a:t>Generalization</a:t>
            </a:r>
          </a:p>
          <a:p>
            <a:pPr lvl="1"/>
            <a:r>
              <a:rPr lang="en-US" dirty="0" smtClean="0"/>
              <a:t>Playground</a:t>
            </a:r>
          </a:p>
        </p:txBody>
      </p:sp>
      <p:sp>
        <p:nvSpPr>
          <p:cNvPr id="11" name="Content Placeholder 10"/>
          <p:cNvSpPr>
            <a:spLocks noGrp="1"/>
          </p:cNvSpPr>
          <p:nvPr>
            <p:ph sz="half" idx="2"/>
          </p:nvPr>
        </p:nvSpPr>
        <p:spPr/>
        <p:txBody>
          <a:bodyPr>
            <a:normAutofit lnSpcReduction="10000"/>
          </a:bodyPr>
          <a:lstStyle/>
          <a:p>
            <a:r>
              <a:rPr lang="en-US" dirty="0" smtClean="0"/>
              <a:t>Data collection</a:t>
            </a:r>
          </a:p>
          <a:p>
            <a:pPr lvl="1"/>
            <a:r>
              <a:rPr lang="en-US" dirty="0" smtClean="0"/>
              <a:t>20 minute sessions </a:t>
            </a:r>
          </a:p>
          <a:p>
            <a:pPr lvl="1"/>
            <a:r>
              <a:rPr lang="en-US" dirty="0" smtClean="0"/>
              <a:t>15-second momentary time sampling for social engagement</a:t>
            </a:r>
          </a:p>
          <a:p>
            <a:pPr marL="411480" lvl="1" indent="0">
              <a:buNone/>
            </a:pPr>
            <a:endParaRPr lang="en-US" sz="1400" dirty="0" smtClean="0"/>
          </a:p>
          <a:p>
            <a:r>
              <a:rPr lang="en-US" dirty="0" smtClean="0"/>
              <a:t>IOA</a:t>
            </a:r>
          </a:p>
          <a:p>
            <a:pPr lvl="1"/>
            <a:r>
              <a:rPr lang="en-US" dirty="0" smtClean="0"/>
              <a:t>Social Engagement</a:t>
            </a:r>
          </a:p>
          <a:p>
            <a:pPr lvl="1"/>
            <a:r>
              <a:rPr lang="en-US" dirty="0" smtClean="0"/>
              <a:t>Treatment Integrity</a:t>
            </a:r>
            <a:endParaRPr lang="en-US" dirty="0"/>
          </a:p>
        </p:txBody>
      </p:sp>
    </p:spTree>
    <p:extLst>
      <p:ext uri="{BB962C8B-B14F-4D97-AF65-F5344CB8AC3E}">
        <p14:creationId xmlns:p14="http://schemas.microsoft.com/office/powerpoint/2010/main" val="1424277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of SMILE</a:t>
            </a:r>
            <a:endParaRPr lang="en-US" dirty="0"/>
          </a:p>
        </p:txBody>
      </p:sp>
      <p:sp>
        <p:nvSpPr>
          <p:cNvPr id="3" name="Content Placeholder 2"/>
          <p:cNvSpPr>
            <a:spLocks noGrp="1"/>
          </p:cNvSpPr>
          <p:nvPr>
            <p:ph sz="half" idx="1"/>
          </p:nvPr>
        </p:nvSpPr>
        <p:spPr/>
        <p:txBody>
          <a:bodyPr/>
          <a:lstStyle/>
          <a:p>
            <a:r>
              <a:rPr lang="en-US" dirty="0" smtClean="0"/>
              <a:t>Introduction to intervention</a:t>
            </a:r>
          </a:p>
          <a:p>
            <a:r>
              <a:rPr lang="en-US" dirty="0" smtClean="0"/>
              <a:t>Lesson: Rules</a:t>
            </a:r>
          </a:p>
          <a:p>
            <a:pPr marL="114300" indent="0">
              <a:buNone/>
            </a:pPr>
            <a:endParaRPr lang="en-US" dirty="0"/>
          </a:p>
        </p:txBody>
      </p:sp>
      <p:pic>
        <p:nvPicPr>
          <p:cNvPr id="7" name="Picture 6" descr="Screen Shot 2015-03-06 at 2.10.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864" y="1666305"/>
            <a:ext cx="5017650" cy="5123781"/>
          </a:xfrm>
          <a:prstGeom prst="rect">
            <a:avLst/>
          </a:prstGeom>
        </p:spPr>
      </p:pic>
      <p:sp>
        <p:nvSpPr>
          <p:cNvPr id="4" name="Right Arrow 3"/>
          <p:cNvSpPr/>
          <p:nvPr/>
        </p:nvSpPr>
        <p:spPr>
          <a:xfrm>
            <a:off x="1988523" y="4348588"/>
            <a:ext cx="1257260" cy="67986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 do</a:t>
            </a:r>
            <a:endParaRPr lang="en-US" dirty="0"/>
          </a:p>
        </p:txBody>
      </p:sp>
      <p:sp>
        <p:nvSpPr>
          <p:cNvPr id="6" name="Right Arrow 5"/>
          <p:cNvSpPr/>
          <p:nvPr/>
        </p:nvSpPr>
        <p:spPr>
          <a:xfrm>
            <a:off x="1993143" y="5028456"/>
            <a:ext cx="1257260" cy="67986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We do</a:t>
            </a:r>
            <a:endParaRPr lang="en-US" dirty="0"/>
          </a:p>
        </p:txBody>
      </p:sp>
      <p:sp>
        <p:nvSpPr>
          <p:cNvPr id="8" name="Right Arrow 7"/>
          <p:cNvSpPr/>
          <p:nvPr/>
        </p:nvSpPr>
        <p:spPr>
          <a:xfrm>
            <a:off x="1988523" y="5632610"/>
            <a:ext cx="1257260" cy="67986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You do</a:t>
            </a:r>
            <a:endParaRPr lang="en-US" dirty="0"/>
          </a:p>
        </p:txBody>
      </p:sp>
      <p:sp>
        <p:nvSpPr>
          <p:cNvPr id="9" name="Rectangle 8"/>
          <p:cNvSpPr/>
          <p:nvPr/>
        </p:nvSpPr>
        <p:spPr>
          <a:xfrm>
            <a:off x="3418429" y="6312478"/>
            <a:ext cx="522260" cy="9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365014" y="6238176"/>
            <a:ext cx="991107" cy="261610"/>
          </a:xfrm>
          <a:prstGeom prst="rect">
            <a:avLst/>
          </a:prstGeom>
          <a:noFill/>
        </p:spPr>
        <p:txBody>
          <a:bodyPr wrap="square" rtlCol="0">
            <a:spAutoFit/>
          </a:bodyPr>
          <a:lstStyle/>
          <a:p>
            <a:r>
              <a:rPr lang="en-US" sz="1100" b="1" dirty="0" smtClean="0">
                <a:latin typeface="Times New Roman"/>
                <a:cs typeface="Times New Roman"/>
              </a:rPr>
              <a:t>Re-review:</a:t>
            </a:r>
            <a:endParaRPr lang="en-US" sz="1100" b="1" dirty="0">
              <a:latin typeface="Times New Roman"/>
              <a:cs typeface="Times New Roman"/>
            </a:endParaRPr>
          </a:p>
        </p:txBody>
      </p:sp>
    </p:spTree>
    <p:extLst>
      <p:ext uri="{BB962C8B-B14F-4D97-AF65-F5344CB8AC3E}">
        <p14:creationId xmlns:p14="http://schemas.microsoft.com/office/powerpoint/2010/main" val="3687565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Sessions</a:t>
            </a:r>
            <a:endParaRPr lang="en-US" dirty="0"/>
          </a:p>
        </p:txBody>
      </p:sp>
      <p:sp>
        <p:nvSpPr>
          <p:cNvPr id="5" name="Text Placeholder 4"/>
          <p:cNvSpPr>
            <a:spLocks noGrp="1"/>
          </p:cNvSpPr>
          <p:nvPr>
            <p:ph type="body" idx="1"/>
          </p:nvPr>
        </p:nvSpPr>
        <p:spPr/>
        <p:txBody>
          <a:bodyPr/>
          <a:lstStyle/>
          <a:p>
            <a:r>
              <a:rPr lang="en-US" sz="3200" dirty="0" smtClean="0"/>
              <a:t>Lessons</a:t>
            </a:r>
            <a:endParaRPr lang="en-US" dirty="0"/>
          </a:p>
        </p:txBody>
      </p:sp>
      <p:sp>
        <p:nvSpPr>
          <p:cNvPr id="3" name="Content Placeholder 2"/>
          <p:cNvSpPr>
            <a:spLocks noGrp="1"/>
          </p:cNvSpPr>
          <p:nvPr>
            <p:ph sz="half" idx="2"/>
          </p:nvPr>
        </p:nvSpPr>
        <p:spPr/>
        <p:txBody>
          <a:bodyPr/>
          <a:lstStyle/>
          <a:p>
            <a:r>
              <a:rPr lang="en-US" dirty="0" smtClean="0"/>
              <a:t>Body language</a:t>
            </a:r>
          </a:p>
          <a:p>
            <a:r>
              <a:rPr lang="en-US" dirty="0" smtClean="0"/>
              <a:t>Vocal tone</a:t>
            </a:r>
          </a:p>
          <a:p>
            <a:r>
              <a:rPr lang="en-US" dirty="0" smtClean="0"/>
              <a:t>Conversation topics</a:t>
            </a:r>
          </a:p>
          <a:p>
            <a:r>
              <a:rPr lang="en-US" dirty="0" smtClean="0"/>
              <a:t>Responding to peers</a:t>
            </a:r>
          </a:p>
          <a:p>
            <a:r>
              <a:rPr lang="en-US" dirty="0" smtClean="0"/>
              <a:t>Sharing</a:t>
            </a:r>
          </a:p>
          <a:p>
            <a:r>
              <a:rPr lang="en-US" dirty="0" smtClean="0"/>
              <a:t>Helping</a:t>
            </a:r>
          </a:p>
          <a:p>
            <a:endParaRPr lang="en-US" dirty="0"/>
          </a:p>
        </p:txBody>
      </p:sp>
      <p:sp>
        <p:nvSpPr>
          <p:cNvPr id="6" name="Text Placeholder 5"/>
          <p:cNvSpPr>
            <a:spLocks noGrp="1"/>
          </p:cNvSpPr>
          <p:nvPr>
            <p:ph type="body" sz="quarter" idx="3"/>
          </p:nvPr>
        </p:nvSpPr>
        <p:spPr/>
        <p:txBody>
          <a:bodyPr/>
          <a:lstStyle/>
          <a:p>
            <a:r>
              <a:rPr lang="en-US" sz="3200" dirty="0" smtClean="0"/>
              <a:t>Prompting</a:t>
            </a:r>
            <a:endParaRPr lang="en-US" sz="3200" dirty="0"/>
          </a:p>
        </p:txBody>
      </p:sp>
      <p:sp>
        <p:nvSpPr>
          <p:cNvPr id="8" name="Content Placeholder 7"/>
          <p:cNvSpPr>
            <a:spLocks noGrp="1"/>
          </p:cNvSpPr>
          <p:nvPr>
            <p:ph sz="quarter" idx="4"/>
          </p:nvPr>
        </p:nvSpPr>
        <p:spPr/>
        <p:txBody>
          <a:bodyPr>
            <a:normAutofit fontScale="92500" lnSpcReduction="10000"/>
          </a:bodyPr>
          <a:lstStyle/>
          <a:p>
            <a:r>
              <a:rPr lang="en-US" dirty="0" smtClean="0"/>
              <a:t>Occurs every minute</a:t>
            </a:r>
          </a:p>
          <a:p>
            <a:pPr lvl="1"/>
            <a:r>
              <a:rPr lang="en-US" dirty="0" smtClean="0"/>
              <a:t>Prompts related to current or past lessons</a:t>
            </a:r>
          </a:p>
          <a:p>
            <a:pPr lvl="1"/>
            <a:r>
              <a:rPr lang="en-US" dirty="0" smtClean="0"/>
              <a:t>Prompt to contribute something to ongoing discussion or begin new conversation</a:t>
            </a:r>
          </a:p>
          <a:p>
            <a:r>
              <a:rPr lang="en-US" dirty="0" smtClean="0"/>
              <a:t>Fading</a:t>
            </a:r>
          </a:p>
          <a:p>
            <a:pPr lvl="1"/>
            <a:r>
              <a:rPr lang="en-US" dirty="0" smtClean="0"/>
              <a:t>50% or better for 3 consecutive sessions</a:t>
            </a:r>
          </a:p>
          <a:p>
            <a:pPr lvl="2"/>
            <a:r>
              <a:rPr lang="en-US" dirty="0" smtClean="0"/>
              <a:t>2 minute</a:t>
            </a:r>
          </a:p>
          <a:p>
            <a:pPr lvl="2"/>
            <a:r>
              <a:rPr lang="en-US" dirty="0" smtClean="0"/>
              <a:t>4 minute</a:t>
            </a:r>
          </a:p>
          <a:p>
            <a:pPr lvl="2"/>
            <a:r>
              <a:rPr lang="en-US" dirty="0" smtClean="0"/>
              <a:t>Discontinue </a:t>
            </a:r>
            <a:endParaRPr lang="en-US" dirty="0"/>
          </a:p>
        </p:txBody>
      </p:sp>
    </p:spTree>
    <p:extLst>
      <p:ext uri="{BB962C8B-B14F-4D97-AF65-F5344CB8AC3E}">
        <p14:creationId xmlns:p14="http://schemas.microsoft.com/office/powerpoint/2010/main" val="41425873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Reinforcement</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Friend Paper</a:t>
            </a:r>
          </a:p>
          <a:p>
            <a:pPr lvl="1"/>
            <a:r>
              <a:rPr lang="en-US" dirty="0" smtClean="0"/>
              <a:t>Motivation for typically developing peers to engage with participant (</a:t>
            </a:r>
            <a:r>
              <a:rPr lang="en-US" dirty="0" err="1" smtClean="0"/>
              <a:t>Hendricson</a:t>
            </a:r>
            <a:r>
              <a:rPr lang="en-US" dirty="0" smtClean="0"/>
              <a:t>, Strain, Tremblay, &amp; Shores, 1982)</a:t>
            </a:r>
          </a:p>
          <a:p>
            <a:pPr lvl="1"/>
            <a:r>
              <a:rPr lang="en-US" dirty="0" smtClean="0"/>
              <a:t>Peer placed sticker on “Friend Paper” when participant is socially engaged</a:t>
            </a:r>
          </a:p>
          <a:p>
            <a:pPr lvl="1"/>
            <a:endParaRPr lang="en-US" dirty="0"/>
          </a:p>
        </p:txBody>
      </p:sp>
      <p:sp>
        <p:nvSpPr>
          <p:cNvPr id="9" name="Content Placeholder 8"/>
          <p:cNvSpPr>
            <a:spLocks noGrp="1"/>
          </p:cNvSpPr>
          <p:nvPr>
            <p:ph sz="half" idx="2"/>
          </p:nvPr>
        </p:nvSpPr>
        <p:spPr/>
        <p:txBody>
          <a:bodyPr>
            <a:normAutofit lnSpcReduction="10000"/>
          </a:bodyPr>
          <a:lstStyle/>
          <a:p>
            <a:r>
              <a:rPr lang="en-US" dirty="0" smtClean="0"/>
              <a:t>Fading</a:t>
            </a:r>
          </a:p>
          <a:p>
            <a:pPr lvl="1"/>
            <a:r>
              <a:rPr lang="en-US" dirty="0" smtClean="0"/>
              <a:t>Faded alongside prompting</a:t>
            </a:r>
          </a:p>
          <a:p>
            <a:pPr lvl="2"/>
            <a:r>
              <a:rPr lang="en-US" dirty="0" smtClean="0"/>
              <a:t>Peers receive sticker from participant until 4 minute prompting phase</a:t>
            </a:r>
          </a:p>
          <a:p>
            <a:pPr lvl="2"/>
            <a:r>
              <a:rPr lang="en-US" dirty="0" smtClean="0"/>
              <a:t>When prompts are delivered at 2 minute intervals, friend paper is discontinued</a:t>
            </a:r>
          </a:p>
          <a:p>
            <a:pPr lvl="2"/>
            <a:endParaRPr lang="en-US" dirty="0"/>
          </a:p>
        </p:txBody>
      </p:sp>
    </p:spTree>
    <p:extLst>
      <p:ext uri="{BB962C8B-B14F-4D97-AF65-F5344CB8AC3E}">
        <p14:creationId xmlns:p14="http://schemas.microsoft.com/office/powerpoint/2010/main" val="853363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33410345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11 at 10.59.37 AM.png"/>
          <p:cNvPicPr>
            <a:picLocks noChangeAspect="1"/>
          </p:cNvPicPr>
          <p:nvPr/>
        </p:nvPicPr>
        <p:blipFill rotWithShape="1">
          <a:blip r:embed="rId3">
            <a:extLst>
              <a:ext uri="{28A0092B-C50C-407E-A947-70E740481C1C}">
                <a14:useLocalDpi xmlns:a14="http://schemas.microsoft.com/office/drawing/2010/main" val="0"/>
              </a:ext>
            </a:extLst>
          </a:blip>
          <a:srcRect b="3899"/>
          <a:stretch/>
        </p:blipFill>
        <p:spPr>
          <a:xfrm>
            <a:off x="267233" y="-1"/>
            <a:ext cx="5320780" cy="6858001"/>
          </a:xfrm>
          <a:prstGeom prst="rect">
            <a:avLst/>
          </a:prstGeom>
        </p:spPr>
      </p:pic>
      <p:pic>
        <p:nvPicPr>
          <p:cNvPr id="3" name="Picture 2" descr="Screen Shot 2015-03-11 at 11.02.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843" y="5495714"/>
            <a:ext cx="2140615" cy="1138144"/>
          </a:xfrm>
          <a:prstGeom prst="rect">
            <a:avLst/>
          </a:prstGeom>
        </p:spPr>
      </p:pic>
      <p:sp>
        <p:nvSpPr>
          <p:cNvPr id="4" name="Rectangle 3"/>
          <p:cNvSpPr/>
          <p:nvPr/>
        </p:nvSpPr>
        <p:spPr>
          <a:xfrm>
            <a:off x="5692589" y="806816"/>
            <a:ext cx="2689412" cy="3959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Dayton</a:t>
            </a:r>
          </a:p>
          <a:p>
            <a:pPr algn="ctr"/>
            <a:endParaRPr lang="en-US" b="1" dirty="0" smtClean="0">
              <a:solidFill>
                <a:schemeClr val="tx1"/>
              </a:solidFill>
            </a:endParaRPr>
          </a:p>
          <a:p>
            <a:r>
              <a:rPr lang="en-US" i="1" dirty="0" smtClean="0">
                <a:solidFill>
                  <a:schemeClr val="tx1"/>
                </a:solidFill>
              </a:rPr>
              <a:t>Social Engagement: Lunch</a:t>
            </a:r>
          </a:p>
          <a:p>
            <a:r>
              <a:rPr lang="en-US" dirty="0" smtClean="0">
                <a:solidFill>
                  <a:schemeClr val="tx1"/>
                </a:solidFill>
              </a:rPr>
              <a:t>Baseline:		  7%</a:t>
            </a:r>
          </a:p>
          <a:p>
            <a:r>
              <a:rPr lang="en-US" dirty="0" smtClean="0">
                <a:solidFill>
                  <a:schemeClr val="tx1"/>
                </a:solidFill>
              </a:rPr>
              <a:t>Intervention:	80%</a:t>
            </a:r>
          </a:p>
          <a:p>
            <a:r>
              <a:rPr lang="en-US" dirty="0" smtClean="0">
                <a:solidFill>
                  <a:schemeClr val="tx1"/>
                </a:solidFill>
              </a:rPr>
              <a:t>Fade 2-min:	88%</a:t>
            </a:r>
          </a:p>
          <a:p>
            <a:r>
              <a:rPr lang="en-US" dirty="0" smtClean="0">
                <a:solidFill>
                  <a:schemeClr val="tx1"/>
                </a:solidFill>
              </a:rPr>
              <a:t>Fade 4-min:	88%</a:t>
            </a:r>
          </a:p>
          <a:p>
            <a:endParaRPr lang="en-US" dirty="0">
              <a:solidFill>
                <a:schemeClr val="tx1"/>
              </a:solidFill>
            </a:endParaRPr>
          </a:p>
          <a:p>
            <a:r>
              <a:rPr lang="en-US" i="1" dirty="0" smtClean="0">
                <a:solidFill>
                  <a:schemeClr val="tx1"/>
                </a:solidFill>
              </a:rPr>
              <a:t>Social Engagement: Recess</a:t>
            </a:r>
          </a:p>
          <a:p>
            <a:r>
              <a:rPr lang="en-US" dirty="0" smtClean="0">
                <a:solidFill>
                  <a:schemeClr val="tx1"/>
                </a:solidFill>
              </a:rPr>
              <a:t>Baseline:		11%</a:t>
            </a:r>
          </a:p>
          <a:p>
            <a:r>
              <a:rPr lang="en-US" dirty="0" smtClean="0">
                <a:solidFill>
                  <a:schemeClr val="tx1"/>
                </a:solidFill>
              </a:rPr>
              <a:t>Intervention:	23%</a:t>
            </a:r>
          </a:p>
          <a:p>
            <a:r>
              <a:rPr lang="en-US" dirty="0" smtClean="0">
                <a:solidFill>
                  <a:schemeClr val="tx1"/>
                </a:solidFill>
              </a:rPr>
              <a:t>Fade 2-min:	47%</a:t>
            </a:r>
          </a:p>
          <a:p>
            <a:r>
              <a:rPr lang="en-US" dirty="0" smtClean="0">
                <a:solidFill>
                  <a:schemeClr val="tx1"/>
                </a:solidFill>
              </a:rPr>
              <a:t>Fade 4-min:	24%</a:t>
            </a:r>
          </a:p>
        </p:txBody>
      </p:sp>
      <p:sp>
        <p:nvSpPr>
          <p:cNvPr id="5" name="Rectangle 4"/>
          <p:cNvSpPr/>
          <p:nvPr/>
        </p:nvSpPr>
        <p:spPr>
          <a:xfrm>
            <a:off x="5706505" y="800329"/>
            <a:ext cx="2689412" cy="395941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Nathan</a:t>
            </a:r>
          </a:p>
          <a:p>
            <a:pPr algn="ctr"/>
            <a:endParaRPr lang="en-US" b="1" dirty="0" smtClean="0">
              <a:solidFill>
                <a:schemeClr val="tx1"/>
              </a:solidFill>
            </a:endParaRPr>
          </a:p>
          <a:p>
            <a:r>
              <a:rPr lang="en-US" i="1" dirty="0" smtClean="0">
                <a:solidFill>
                  <a:schemeClr val="tx1"/>
                </a:solidFill>
              </a:rPr>
              <a:t>Social Engagement: Lunch</a:t>
            </a:r>
          </a:p>
          <a:p>
            <a:r>
              <a:rPr lang="en-US" dirty="0" smtClean="0">
                <a:solidFill>
                  <a:schemeClr val="tx1"/>
                </a:solidFill>
              </a:rPr>
              <a:t>Baseline:		  5%</a:t>
            </a:r>
          </a:p>
          <a:p>
            <a:r>
              <a:rPr lang="en-US" dirty="0" smtClean="0">
                <a:solidFill>
                  <a:schemeClr val="tx1"/>
                </a:solidFill>
              </a:rPr>
              <a:t>Intervention:	77%</a:t>
            </a:r>
          </a:p>
          <a:p>
            <a:r>
              <a:rPr lang="en-US" dirty="0" smtClean="0">
                <a:solidFill>
                  <a:schemeClr val="tx1"/>
                </a:solidFill>
              </a:rPr>
              <a:t>Fade 2-min:	91%</a:t>
            </a:r>
          </a:p>
          <a:p>
            <a:r>
              <a:rPr lang="en-US" dirty="0" smtClean="0">
                <a:solidFill>
                  <a:schemeClr val="tx1"/>
                </a:solidFill>
              </a:rPr>
              <a:t>Fade 4-min:	------</a:t>
            </a:r>
          </a:p>
          <a:p>
            <a:endParaRPr lang="en-US" dirty="0">
              <a:solidFill>
                <a:schemeClr val="tx1"/>
              </a:solidFill>
            </a:endParaRPr>
          </a:p>
          <a:p>
            <a:r>
              <a:rPr lang="en-US" i="1" dirty="0" smtClean="0">
                <a:solidFill>
                  <a:schemeClr val="tx1"/>
                </a:solidFill>
              </a:rPr>
              <a:t>Social Engagement: Recess</a:t>
            </a:r>
          </a:p>
          <a:p>
            <a:r>
              <a:rPr lang="en-US" dirty="0" smtClean="0">
                <a:solidFill>
                  <a:schemeClr val="tx1"/>
                </a:solidFill>
              </a:rPr>
              <a:t>Baseline:		------</a:t>
            </a:r>
          </a:p>
          <a:p>
            <a:r>
              <a:rPr lang="en-US" dirty="0" smtClean="0">
                <a:solidFill>
                  <a:schemeClr val="tx1"/>
                </a:solidFill>
              </a:rPr>
              <a:t>Intervention:	24%</a:t>
            </a:r>
          </a:p>
          <a:p>
            <a:r>
              <a:rPr lang="en-US" dirty="0" smtClean="0">
                <a:solidFill>
                  <a:schemeClr val="tx1"/>
                </a:solidFill>
              </a:rPr>
              <a:t>Fade 2-min:	67%</a:t>
            </a:r>
          </a:p>
          <a:p>
            <a:r>
              <a:rPr lang="en-US" dirty="0" smtClean="0">
                <a:solidFill>
                  <a:schemeClr val="tx1"/>
                </a:solidFill>
              </a:rPr>
              <a:t>Fade 4-min:	------</a:t>
            </a:r>
          </a:p>
        </p:txBody>
      </p:sp>
      <p:sp>
        <p:nvSpPr>
          <p:cNvPr id="6" name="Rectangle 5"/>
          <p:cNvSpPr/>
          <p:nvPr/>
        </p:nvSpPr>
        <p:spPr>
          <a:xfrm>
            <a:off x="5697779" y="810574"/>
            <a:ext cx="2689412" cy="39594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tx1"/>
                </a:solidFill>
              </a:rPr>
              <a:t>Lucas</a:t>
            </a:r>
          </a:p>
          <a:p>
            <a:pPr algn="ctr"/>
            <a:endParaRPr lang="en-US" b="1" dirty="0" smtClean="0">
              <a:solidFill>
                <a:schemeClr val="tx1"/>
              </a:solidFill>
            </a:endParaRPr>
          </a:p>
          <a:p>
            <a:r>
              <a:rPr lang="en-US" i="1" dirty="0" smtClean="0">
                <a:solidFill>
                  <a:schemeClr val="tx1"/>
                </a:solidFill>
              </a:rPr>
              <a:t>Social Engagement: Lunch</a:t>
            </a:r>
          </a:p>
          <a:p>
            <a:r>
              <a:rPr lang="en-US" dirty="0" smtClean="0">
                <a:solidFill>
                  <a:schemeClr val="tx1"/>
                </a:solidFill>
              </a:rPr>
              <a:t>Baseline:		15%</a:t>
            </a:r>
          </a:p>
          <a:p>
            <a:r>
              <a:rPr lang="en-US" dirty="0" smtClean="0">
                <a:solidFill>
                  <a:schemeClr val="tx1"/>
                </a:solidFill>
              </a:rPr>
              <a:t>Intervention:	94%</a:t>
            </a:r>
          </a:p>
          <a:p>
            <a:r>
              <a:rPr lang="en-US" dirty="0" smtClean="0">
                <a:solidFill>
                  <a:schemeClr val="tx1"/>
                </a:solidFill>
              </a:rPr>
              <a:t>Fade 2-min:	------</a:t>
            </a:r>
          </a:p>
          <a:p>
            <a:r>
              <a:rPr lang="en-US" dirty="0" smtClean="0">
                <a:solidFill>
                  <a:schemeClr val="tx1"/>
                </a:solidFill>
              </a:rPr>
              <a:t>Fade 4-min:	------</a:t>
            </a:r>
          </a:p>
          <a:p>
            <a:endParaRPr lang="en-US" dirty="0">
              <a:solidFill>
                <a:schemeClr val="tx1"/>
              </a:solidFill>
            </a:endParaRPr>
          </a:p>
          <a:p>
            <a:r>
              <a:rPr lang="en-US" i="1" dirty="0" smtClean="0">
                <a:solidFill>
                  <a:schemeClr val="tx1"/>
                </a:solidFill>
              </a:rPr>
              <a:t>Social Engagement: Recess</a:t>
            </a:r>
          </a:p>
          <a:p>
            <a:r>
              <a:rPr lang="en-US" dirty="0" smtClean="0">
                <a:solidFill>
                  <a:schemeClr val="tx1"/>
                </a:solidFill>
              </a:rPr>
              <a:t>Baseline:		33%</a:t>
            </a:r>
          </a:p>
          <a:p>
            <a:r>
              <a:rPr lang="en-US" dirty="0" smtClean="0">
                <a:solidFill>
                  <a:schemeClr val="tx1"/>
                </a:solidFill>
              </a:rPr>
              <a:t>Intervention:	67%</a:t>
            </a:r>
          </a:p>
          <a:p>
            <a:r>
              <a:rPr lang="en-US" dirty="0" smtClean="0">
                <a:solidFill>
                  <a:schemeClr val="tx1"/>
                </a:solidFill>
              </a:rPr>
              <a:t>Fade 2-min:	------</a:t>
            </a:r>
          </a:p>
          <a:p>
            <a:r>
              <a:rPr lang="en-US" dirty="0" smtClean="0">
                <a:solidFill>
                  <a:schemeClr val="tx1"/>
                </a:solidFill>
              </a:rPr>
              <a:t>Fade 4-min:	------</a:t>
            </a:r>
          </a:p>
        </p:txBody>
      </p:sp>
    </p:spTree>
    <p:extLst>
      <p:ext uri="{BB962C8B-B14F-4D97-AF65-F5344CB8AC3E}">
        <p14:creationId xmlns:p14="http://schemas.microsoft.com/office/powerpoint/2010/main" val="110231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Skills Deficits and EBD</a:t>
            </a:r>
            <a:endParaRPr lang="en-US" dirty="0"/>
          </a:p>
        </p:txBody>
      </p:sp>
      <p:sp>
        <p:nvSpPr>
          <p:cNvPr id="3" name="Content Placeholder 2"/>
          <p:cNvSpPr>
            <a:spLocks noGrp="1"/>
          </p:cNvSpPr>
          <p:nvPr>
            <p:ph sz="half" idx="1"/>
          </p:nvPr>
        </p:nvSpPr>
        <p:spPr/>
        <p:txBody>
          <a:bodyPr>
            <a:noAutofit/>
          </a:bodyPr>
          <a:lstStyle/>
          <a:p>
            <a:r>
              <a:rPr lang="en-US" sz="2200" dirty="0" smtClean="0"/>
              <a:t>10 times more likely to have social skills deficits as compared to other high-incidence disabilities (Duran et al., 2013; Lane et al., 2006)</a:t>
            </a:r>
          </a:p>
          <a:p>
            <a:pPr marL="114300" indent="0">
              <a:buNone/>
            </a:pPr>
            <a:endParaRPr lang="en-US" sz="2200" dirty="0" smtClean="0"/>
          </a:p>
          <a:p>
            <a:r>
              <a:rPr lang="en-US" sz="2200" dirty="0" smtClean="0"/>
              <a:t>Those with poor social skills 12.5 times more likely to be suspended than students with better social skills (Duran et al., 2013)</a:t>
            </a:r>
          </a:p>
        </p:txBody>
      </p:sp>
      <p:sp>
        <p:nvSpPr>
          <p:cNvPr id="4" name="Content Placeholder 3"/>
          <p:cNvSpPr>
            <a:spLocks noGrp="1"/>
          </p:cNvSpPr>
          <p:nvPr>
            <p:ph sz="half" idx="2"/>
          </p:nvPr>
        </p:nvSpPr>
        <p:spPr/>
        <p:txBody>
          <a:bodyPr>
            <a:normAutofit fontScale="85000" lnSpcReduction="10000"/>
          </a:bodyPr>
          <a:lstStyle/>
          <a:p>
            <a:r>
              <a:rPr lang="en-US" sz="2600" dirty="0"/>
              <a:t>Social deficits linked to school failure and dropout, academic difficulties, and poor self-</a:t>
            </a:r>
            <a:r>
              <a:rPr lang="en-US" sz="2600" dirty="0" smtClean="0"/>
              <a:t>regulation (</a:t>
            </a:r>
            <a:r>
              <a:rPr lang="en-US" sz="2600" dirty="0" err="1" smtClean="0"/>
              <a:t>Daunic</a:t>
            </a:r>
            <a:r>
              <a:rPr lang="en-US" sz="2600" dirty="0" smtClean="0"/>
              <a:t> et al., 2013; </a:t>
            </a:r>
            <a:r>
              <a:rPr lang="en-US" sz="2600" dirty="0" err="1" smtClean="0"/>
              <a:t>Malecki</a:t>
            </a:r>
            <a:r>
              <a:rPr lang="en-US" sz="2600" dirty="0" smtClean="0"/>
              <a:t> &amp; Elliott, 2002; Wagner et al., 2005)</a:t>
            </a:r>
          </a:p>
          <a:p>
            <a:pPr marL="114300" indent="0">
              <a:buNone/>
            </a:pPr>
            <a:endParaRPr lang="en-US" sz="2600" dirty="0"/>
          </a:p>
          <a:p>
            <a:r>
              <a:rPr lang="en-US" sz="2600" dirty="0"/>
              <a:t>Post secondary outcomes may include high school dropout, substance abuse, incarceration, mental disorders, and </a:t>
            </a:r>
            <a:r>
              <a:rPr lang="en-US" sz="2600" dirty="0" smtClean="0"/>
              <a:t>suicide (</a:t>
            </a:r>
            <a:r>
              <a:rPr lang="en-US" sz="2600" dirty="0" err="1" smtClean="0"/>
              <a:t>Malmgren</a:t>
            </a:r>
            <a:r>
              <a:rPr lang="en-US" sz="2600" dirty="0"/>
              <a:t> </a:t>
            </a:r>
            <a:r>
              <a:rPr lang="en-US" sz="2600" dirty="0" smtClean="0"/>
              <a:t>et al., 1998) </a:t>
            </a:r>
            <a:endParaRPr lang="en-US" sz="2600" dirty="0"/>
          </a:p>
          <a:p>
            <a:endParaRPr lang="en-US" dirty="0"/>
          </a:p>
        </p:txBody>
      </p:sp>
    </p:spTree>
    <p:extLst>
      <p:ext uri="{BB962C8B-B14F-4D97-AF65-F5344CB8AC3E}">
        <p14:creationId xmlns:p14="http://schemas.microsoft.com/office/powerpoint/2010/main" val="42235266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Initial results support use of SMILE Project with students with EBD </a:t>
            </a:r>
          </a:p>
          <a:p>
            <a:endParaRPr lang="en-US" dirty="0" smtClean="0"/>
          </a:p>
          <a:p>
            <a:r>
              <a:rPr lang="en-US" dirty="0" smtClean="0"/>
              <a:t>Initial results show skills generalize to novel settings</a:t>
            </a:r>
          </a:p>
          <a:p>
            <a:endParaRPr lang="en-US" dirty="0"/>
          </a:p>
          <a:p>
            <a:r>
              <a:rPr lang="en-US" dirty="0" smtClean="0"/>
              <a:t>Maintenance results are promising according to Stokes &amp; Baer (1977)</a:t>
            </a:r>
          </a:p>
          <a:p>
            <a:endParaRPr lang="en-US" dirty="0" smtClean="0"/>
          </a:p>
          <a:p>
            <a:r>
              <a:rPr lang="en-US" dirty="0" smtClean="0"/>
              <a:t>Initial anecdotal reports of social validity</a:t>
            </a:r>
          </a:p>
        </p:txBody>
      </p:sp>
      <p:sp>
        <p:nvSpPr>
          <p:cNvPr id="4" name="Content Placeholder 3"/>
          <p:cNvSpPr>
            <a:spLocks noGrp="1"/>
          </p:cNvSpPr>
          <p:nvPr>
            <p:ph sz="half" idx="2"/>
          </p:nvPr>
        </p:nvSpPr>
        <p:spPr/>
        <p:txBody>
          <a:bodyPr>
            <a:normAutofit fontScale="77500" lnSpcReduction="20000"/>
          </a:bodyPr>
          <a:lstStyle/>
          <a:p>
            <a:r>
              <a:rPr lang="en-US" dirty="0" smtClean="0"/>
              <a:t>Limitations</a:t>
            </a:r>
          </a:p>
          <a:p>
            <a:pPr lvl="1"/>
            <a:r>
              <a:rPr lang="en-US" dirty="0" smtClean="0"/>
              <a:t>Lack of classroom data</a:t>
            </a:r>
          </a:p>
          <a:p>
            <a:pPr lvl="1"/>
            <a:r>
              <a:rPr lang="en-US" dirty="0" smtClean="0"/>
              <a:t>Conducted with young children</a:t>
            </a:r>
          </a:p>
          <a:p>
            <a:pPr lvl="1"/>
            <a:r>
              <a:rPr lang="en-US" dirty="0" smtClean="0"/>
              <a:t>Teacher buy-in</a:t>
            </a:r>
          </a:p>
          <a:p>
            <a:pPr marL="411480" lvl="1" indent="0">
              <a:buNone/>
            </a:pPr>
            <a:endParaRPr lang="en-US" dirty="0" smtClean="0"/>
          </a:p>
          <a:p>
            <a:r>
              <a:rPr lang="en-US" dirty="0" smtClean="0"/>
              <a:t>Future Research</a:t>
            </a:r>
          </a:p>
          <a:p>
            <a:pPr lvl="1"/>
            <a:r>
              <a:rPr lang="en-US" dirty="0" smtClean="0"/>
              <a:t>Effect on problem behavior</a:t>
            </a:r>
          </a:p>
          <a:p>
            <a:pPr lvl="1"/>
            <a:r>
              <a:rPr lang="en-US" dirty="0" smtClean="0"/>
              <a:t>Effect with older students</a:t>
            </a:r>
          </a:p>
          <a:p>
            <a:pPr lvl="1"/>
            <a:r>
              <a:rPr lang="en-US" dirty="0" smtClean="0"/>
              <a:t>Generalization to special classes and extracurricular activities</a:t>
            </a:r>
          </a:p>
          <a:p>
            <a:pPr lvl="1"/>
            <a:r>
              <a:rPr lang="en-US" dirty="0" smtClean="0"/>
              <a:t>Paraprofessional training</a:t>
            </a:r>
          </a:p>
          <a:p>
            <a:pPr lvl="1"/>
            <a:endParaRPr lang="en-US" dirty="0"/>
          </a:p>
        </p:txBody>
      </p:sp>
    </p:spTree>
    <p:extLst>
      <p:ext uri="{BB962C8B-B14F-4D97-AF65-F5344CB8AC3E}">
        <p14:creationId xmlns:p14="http://schemas.microsoft.com/office/powerpoint/2010/main" val="871341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114300" indent="0">
              <a:buNone/>
            </a:pPr>
            <a:r>
              <a:rPr lang="en-US" sz="2000" dirty="0" smtClean="0"/>
              <a:t>Archer, A.L., &amp; Hughes, C.A. (2010). </a:t>
            </a:r>
            <a:r>
              <a:rPr lang="en-US" sz="2000" i="1" dirty="0" smtClean="0"/>
              <a:t>Explicit instruction. Effective and 	efficient teaching. </a:t>
            </a:r>
            <a:r>
              <a:rPr lang="en-US" sz="2000" dirty="0" smtClean="0"/>
              <a:t>New York, NY: The Guilford Press.</a:t>
            </a:r>
          </a:p>
          <a:p>
            <a:pPr marL="114300" indent="0">
              <a:buNone/>
            </a:pPr>
            <a:r>
              <a:rPr lang="en-US" sz="2000" dirty="0" smtClean="0"/>
              <a:t>Ault, M.J., &amp; </a:t>
            </a:r>
            <a:r>
              <a:rPr lang="en-US" sz="2000" dirty="0" err="1" smtClean="0"/>
              <a:t>Griffen</a:t>
            </a:r>
            <a:r>
              <a:rPr lang="en-US" sz="2000" dirty="0" smtClean="0"/>
              <a:t>, A.K. (2013). Teaching with system of least 	prompts: An easy method for monitoring progress. </a:t>
            </a:r>
            <a:r>
              <a:rPr lang="en-US" sz="2000" i="1" dirty="0" smtClean="0"/>
              <a:t>Teaching 	Exceptional Children, 45</a:t>
            </a:r>
            <a:r>
              <a:rPr lang="en-US" sz="2000" dirty="0" smtClean="0"/>
              <a:t>(3), 46-53.</a:t>
            </a:r>
          </a:p>
          <a:p>
            <a:pPr marL="114300" indent="0">
              <a:buNone/>
            </a:pPr>
            <a:r>
              <a:rPr lang="en-US" sz="2000" dirty="0" err="1" smtClean="0"/>
              <a:t>Battalio</a:t>
            </a:r>
            <a:r>
              <a:rPr lang="en-US" sz="2000" dirty="0" smtClean="0"/>
              <a:t>, R., &amp; Stephens, J.T. (2005). Social skills training: Teacher 	practices and perceptions. </a:t>
            </a:r>
            <a:r>
              <a:rPr lang="en-US" sz="2000" i="1" dirty="0" smtClean="0"/>
              <a:t>Beyond Behavior, 14</a:t>
            </a:r>
            <a:r>
              <a:rPr lang="en-US" sz="2000" dirty="0" smtClean="0"/>
              <a:t>(2), 15-20.</a:t>
            </a:r>
          </a:p>
          <a:p>
            <a:pPr marL="114300" indent="0">
              <a:buNone/>
            </a:pPr>
            <a:r>
              <a:rPr lang="en-US" sz="2000" dirty="0" smtClean="0"/>
              <a:t>Blood, E., Johnson, J., Ridenour, L., Simmons, K., &amp; Couch, S. (2011). 	Using an iPod Touch to teach social and self-management skills 	to an elementary student with emotional/behavioral disorders. 	</a:t>
            </a:r>
            <a:r>
              <a:rPr lang="en-US" sz="2000" i="1" dirty="0" smtClean="0"/>
              <a:t>Education and Treatment of Children, 34</a:t>
            </a:r>
            <a:r>
              <a:rPr lang="en-US" sz="2000" dirty="0" smtClean="0"/>
              <a:t>(2), 299-317.</a:t>
            </a:r>
          </a:p>
          <a:p>
            <a:pPr marL="114300" indent="0">
              <a:buNone/>
            </a:pPr>
            <a:r>
              <a:rPr lang="en-US" sz="2000" dirty="0" smtClean="0"/>
              <a:t>Craig-</a:t>
            </a:r>
            <a:r>
              <a:rPr lang="en-US" sz="2000" dirty="0" err="1" smtClean="0"/>
              <a:t>Unkefer</a:t>
            </a:r>
            <a:r>
              <a:rPr lang="en-US" sz="2000" dirty="0" smtClean="0"/>
              <a:t>, L.A., &amp; Kaiser, A.P. (2002). Improving the social 	communication skills of at-risk preschool children in a play 	context. </a:t>
            </a:r>
            <a:r>
              <a:rPr lang="en-US" sz="2000" i="1" dirty="0" smtClean="0"/>
              <a:t>Topics in Early Childhood Special Education, 22</a:t>
            </a:r>
            <a:r>
              <a:rPr lang="en-US" sz="2000" dirty="0" smtClean="0"/>
              <a:t>, 3-13.</a:t>
            </a:r>
          </a:p>
          <a:p>
            <a:pPr marL="114300" indent="0">
              <a:buNone/>
            </a:pPr>
            <a:endParaRPr lang="en-US" sz="2000" dirty="0"/>
          </a:p>
        </p:txBody>
      </p:sp>
    </p:spTree>
    <p:extLst>
      <p:ext uri="{BB962C8B-B14F-4D97-AF65-F5344CB8AC3E}">
        <p14:creationId xmlns:p14="http://schemas.microsoft.com/office/powerpoint/2010/main" val="38568401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sz="2000" dirty="0" err="1"/>
              <a:t>Daunic</a:t>
            </a:r>
            <a:r>
              <a:rPr lang="en-US" sz="2000" dirty="0"/>
              <a:t>, A., Corbett, N., Smith, S., Barnes, T., Santiago</a:t>
            </a:r>
            <a:r>
              <a:rPr lang="en-US" sz="2000" dirty="0" smtClean="0"/>
              <a:t>-</a:t>
            </a:r>
            <a:r>
              <a:rPr lang="en-US" sz="2000" dirty="0" err="1" smtClean="0"/>
              <a:t>Poventud</a:t>
            </a:r>
            <a:r>
              <a:rPr lang="en-US" sz="2000" dirty="0"/>
              <a:t>, L., </a:t>
            </a:r>
            <a:r>
              <a:rPr lang="en-US" sz="2000" dirty="0" smtClean="0"/>
              <a:t>	</a:t>
            </a:r>
            <a:r>
              <a:rPr lang="en-US" sz="2000" dirty="0" err="1" smtClean="0"/>
              <a:t>Chalfant</a:t>
            </a:r>
            <a:r>
              <a:rPr lang="en-US" sz="2000" dirty="0"/>
              <a:t>, P., Pitts, D., &amp; </a:t>
            </a:r>
            <a:r>
              <a:rPr lang="en-US" sz="2000" dirty="0" err="1"/>
              <a:t>Gleaton</a:t>
            </a:r>
            <a:r>
              <a:rPr lang="en-US" sz="2000" dirty="0"/>
              <a:t>, J. </a:t>
            </a:r>
            <a:r>
              <a:rPr lang="en-US" sz="2000" dirty="0" smtClean="0"/>
              <a:t>(</a:t>
            </a:r>
            <a:r>
              <a:rPr lang="en-US" sz="2000" dirty="0"/>
              <a:t>2013). Brief report: </a:t>
            </a:r>
            <a:r>
              <a:rPr lang="en-US" sz="2000" dirty="0" smtClean="0"/>
              <a:t>	Integrating </a:t>
            </a:r>
            <a:r>
              <a:rPr lang="en-US" sz="2000" dirty="0"/>
              <a:t>social-emotional </a:t>
            </a:r>
            <a:r>
              <a:rPr lang="en-US" sz="2000" dirty="0" smtClean="0"/>
              <a:t>learning </a:t>
            </a:r>
            <a:r>
              <a:rPr lang="en-US" sz="2000" dirty="0"/>
              <a:t>with literacy instruction: </a:t>
            </a:r>
            <a:r>
              <a:rPr lang="en-US" sz="2000" dirty="0" smtClean="0"/>
              <a:t>	An </a:t>
            </a:r>
            <a:r>
              <a:rPr lang="en-US" sz="2000" dirty="0"/>
              <a:t>intervention </a:t>
            </a:r>
            <a:r>
              <a:rPr lang="en-US" sz="2000" dirty="0" smtClean="0"/>
              <a:t>for </a:t>
            </a:r>
            <a:r>
              <a:rPr lang="en-US" sz="2000" dirty="0"/>
              <a:t>children at risk for emotional behavior </a:t>
            </a:r>
            <a:r>
              <a:rPr lang="en-US" sz="2000" dirty="0" smtClean="0"/>
              <a:t>	disorders</a:t>
            </a:r>
            <a:r>
              <a:rPr lang="en-US" sz="2000" dirty="0"/>
              <a:t>. </a:t>
            </a:r>
            <a:r>
              <a:rPr lang="en-US" sz="2000" i="1" dirty="0"/>
              <a:t>Behavior Disorders, 39</a:t>
            </a:r>
            <a:r>
              <a:rPr lang="en-US" sz="2000" dirty="0"/>
              <a:t>(1), 43-51</a:t>
            </a:r>
            <a:r>
              <a:rPr lang="en-US" sz="2000" dirty="0" smtClean="0"/>
              <a:t>.</a:t>
            </a:r>
          </a:p>
          <a:p>
            <a:pPr marL="114300" indent="0">
              <a:buNone/>
            </a:pPr>
            <a:r>
              <a:rPr lang="en-US" sz="2000" dirty="0" err="1" smtClean="0"/>
              <a:t>Demchak</a:t>
            </a:r>
            <a:r>
              <a:rPr lang="en-US" sz="2000" dirty="0" smtClean="0"/>
              <a:t>, M. (1990). Response prompting and fading methods: A 	review. </a:t>
            </a:r>
            <a:r>
              <a:rPr lang="en-US" sz="2000" i="1" dirty="0" smtClean="0"/>
              <a:t>American Journal on Mental Retardation, 94</a:t>
            </a:r>
            <a:r>
              <a:rPr lang="en-US" sz="2000" dirty="0" smtClean="0"/>
              <a:t>(6), 	603-615.</a:t>
            </a:r>
          </a:p>
          <a:p>
            <a:pPr marL="114300" indent="0">
              <a:buNone/>
            </a:pPr>
            <a:r>
              <a:rPr lang="en-US" sz="2000" dirty="0" err="1" smtClean="0"/>
              <a:t>Donnellan</a:t>
            </a:r>
            <a:r>
              <a:rPr lang="en-US" sz="2000" dirty="0" smtClean="0"/>
              <a:t>, A.M., </a:t>
            </a:r>
            <a:r>
              <a:rPr lang="en-US" sz="2000" dirty="0" err="1" smtClean="0"/>
              <a:t>LaVigna</a:t>
            </a:r>
            <a:r>
              <a:rPr lang="en-US" sz="2000" dirty="0" smtClean="0"/>
              <a:t>, G.W., </a:t>
            </a:r>
            <a:r>
              <a:rPr lang="en-US" sz="2000" dirty="0" err="1" smtClean="0"/>
              <a:t>Negri-Shoultz</a:t>
            </a:r>
            <a:r>
              <a:rPr lang="en-US" sz="2000" dirty="0" smtClean="0"/>
              <a:t>, N.N., &amp; </a:t>
            </a:r>
            <a:r>
              <a:rPr lang="en-US" sz="2000" dirty="0" err="1" smtClean="0"/>
              <a:t>Fassbender</a:t>
            </a:r>
            <a:r>
              <a:rPr lang="en-US" sz="2000" dirty="0" smtClean="0"/>
              <a:t>, L.L. 	(1988). </a:t>
            </a:r>
            <a:r>
              <a:rPr lang="en-US" sz="2000" i="1" dirty="0" smtClean="0"/>
              <a:t>Progress without punishment: Effective approaches for 	learners with behavior problems.</a:t>
            </a:r>
            <a:r>
              <a:rPr lang="en-US" sz="2000" dirty="0" smtClean="0"/>
              <a:t> New York, NY: Teachers 	College Press. </a:t>
            </a:r>
          </a:p>
          <a:p>
            <a:pPr marL="114300" indent="0">
              <a:buNone/>
            </a:pPr>
            <a:r>
              <a:rPr lang="en-US" sz="2000" dirty="0" smtClean="0"/>
              <a:t>Duran, J.B., Zhou, Q., </a:t>
            </a:r>
            <a:r>
              <a:rPr lang="en-US" sz="2000" dirty="0" err="1" smtClean="0"/>
              <a:t>Frew</a:t>
            </a:r>
            <a:r>
              <a:rPr lang="en-US" sz="2000" dirty="0" smtClean="0"/>
              <a:t>. L.A., Kwok, O., &amp; Benz, M.R. (2013). 	Disciplinary exclusion and students with disabilities: The 	mediating role of social skills. </a:t>
            </a:r>
            <a:r>
              <a:rPr lang="en-US" sz="2000" i="1" dirty="0" smtClean="0"/>
              <a:t>Journal of Disability Policy 	Studies, 24</a:t>
            </a:r>
            <a:r>
              <a:rPr lang="en-US" sz="2000" dirty="0" smtClean="0"/>
              <a:t>, 15-26.</a:t>
            </a:r>
          </a:p>
          <a:p>
            <a:pPr marL="114300" indent="0">
              <a:buNone/>
            </a:pPr>
            <a:endParaRPr lang="en-US" dirty="0"/>
          </a:p>
        </p:txBody>
      </p:sp>
    </p:spTree>
    <p:extLst>
      <p:ext uri="{BB962C8B-B14F-4D97-AF65-F5344CB8AC3E}">
        <p14:creationId xmlns:p14="http://schemas.microsoft.com/office/powerpoint/2010/main" val="11884759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114300" indent="0">
              <a:buNone/>
            </a:pPr>
            <a:r>
              <a:rPr lang="en-US" sz="2000" dirty="0"/>
              <a:t>Elliott, S. N., &amp; Gresham, F. M. (1993). Social skills interventions for </a:t>
            </a:r>
            <a:r>
              <a:rPr lang="en-US" sz="2000" dirty="0" smtClean="0"/>
              <a:t>	children</a:t>
            </a:r>
            <a:r>
              <a:rPr lang="en-US" sz="2000" dirty="0"/>
              <a:t>. </a:t>
            </a:r>
            <a:r>
              <a:rPr lang="en-US" sz="2000" i="1" dirty="0"/>
              <a:t>Behavior modification</a:t>
            </a:r>
            <a:r>
              <a:rPr lang="en-US" sz="2000" dirty="0"/>
              <a:t>, </a:t>
            </a:r>
            <a:r>
              <a:rPr lang="en-US" sz="2000" i="1" dirty="0"/>
              <a:t>17</a:t>
            </a:r>
            <a:r>
              <a:rPr lang="en-US" sz="2000" dirty="0"/>
              <a:t>(3), 287-313.</a:t>
            </a:r>
          </a:p>
          <a:p>
            <a:pPr marL="114300" indent="0">
              <a:buNone/>
            </a:pPr>
            <a:r>
              <a:rPr lang="en-US" sz="2000" dirty="0"/>
              <a:t>Hansen, S. D., &amp; </a:t>
            </a:r>
            <a:r>
              <a:rPr lang="en-US" sz="2000" dirty="0" err="1"/>
              <a:t>Linugaris</a:t>
            </a:r>
            <a:r>
              <a:rPr lang="en-US" sz="2000" dirty="0"/>
              <a:t>/Kraft, B. (2005). Effects of a dependent </a:t>
            </a:r>
            <a:r>
              <a:rPr lang="en-US" sz="2000" dirty="0" smtClean="0"/>
              <a:t>	group contingency </a:t>
            </a:r>
            <a:r>
              <a:rPr lang="en-US" sz="2000" dirty="0"/>
              <a:t>on the verbal interactions of middle </a:t>
            </a:r>
            <a:r>
              <a:rPr lang="en-US" sz="2000" dirty="0" smtClean="0"/>
              <a:t>	school </a:t>
            </a:r>
            <a:r>
              <a:rPr lang="en-US" sz="2000" dirty="0"/>
              <a:t>students with emotional disturbance. </a:t>
            </a:r>
            <a:r>
              <a:rPr lang="en-US" sz="2000" i="1" dirty="0"/>
              <a:t>Behavioral </a:t>
            </a:r>
            <a:r>
              <a:rPr lang="en-US" sz="2000" i="1" dirty="0" smtClean="0"/>
              <a:t>	Disorders</a:t>
            </a:r>
            <a:r>
              <a:rPr lang="en-US" sz="2000" dirty="0"/>
              <a:t>, </a:t>
            </a:r>
            <a:r>
              <a:rPr lang="en-US" sz="2000" i="1" dirty="0"/>
              <a:t>30</a:t>
            </a:r>
            <a:r>
              <a:rPr lang="en-US" sz="2000" dirty="0"/>
              <a:t>, 170–184.</a:t>
            </a:r>
          </a:p>
          <a:p>
            <a:pPr marL="114300" indent="0">
              <a:buNone/>
            </a:pPr>
            <a:r>
              <a:rPr lang="en-US" sz="2000" dirty="0" smtClean="0"/>
              <a:t>Humphreys, T., </a:t>
            </a:r>
            <a:r>
              <a:rPr lang="en-US" sz="2000" dirty="0" err="1" smtClean="0"/>
              <a:t>Polick</a:t>
            </a:r>
            <a:r>
              <a:rPr lang="en-US" sz="2000" dirty="0" smtClean="0"/>
              <a:t>, A., </a:t>
            </a:r>
            <a:r>
              <a:rPr lang="en-US" sz="2000" dirty="0" err="1" smtClean="0"/>
              <a:t>Howk</a:t>
            </a:r>
            <a:r>
              <a:rPr lang="en-US" sz="2000" dirty="0" smtClean="0"/>
              <a:t>, L., </a:t>
            </a:r>
            <a:r>
              <a:rPr lang="en-US" sz="2000" dirty="0" err="1" smtClean="0"/>
              <a:t>Thaxton</a:t>
            </a:r>
            <a:r>
              <a:rPr lang="en-US" sz="2000" dirty="0" smtClean="0"/>
              <a:t>, J., &amp; </a:t>
            </a:r>
            <a:r>
              <a:rPr lang="en-US" sz="2000" dirty="0" err="1" smtClean="0"/>
              <a:t>Ivancic</a:t>
            </a:r>
            <a:r>
              <a:rPr lang="en-US" sz="2000" dirty="0" smtClean="0"/>
              <a:t>, A. (2013). An 	evaluation of repeating the discriminative stimulus when using 	least-to-most prompting to teach </a:t>
            </a:r>
            <a:r>
              <a:rPr lang="en-US" sz="2000" dirty="0" err="1" smtClean="0"/>
              <a:t>intraverbal</a:t>
            </a:r>
            <a:r>
              <a:rPr lang="en-US" sz="2000" dirty="0" smtClean="0"/>
              <a:t> behavior to 	children with autism. </a:t>
            </a:r>
            <a:r>
              <a:rPr lang="en-US" sz="2000" i="1" dirty="0" smtClean="0"/>
              <a:t>Journal of Applied Behavior Analysis, 	46</a:t>
            </a:r>
            <a:r>
              <a:rPr lang="en-US" sz="2000" dirty="0" smtClean="0"/>
              <a:t>(2), 534-538.</a:t>
            </a:r>
          </a:p>
          <a:p>
            <a:pPr marL="114300" indent="0">
              <a:buNone/>
            </a:pPr>
            <a:r>
              <a:rPr lang="en-US" sz="2000" dirty="0"/>
              <a:t>Kern, L., </a:t>
            </a:r>
            <a:r>
              <a:rPr lang="en-US" sz="2000" dirty="0" err="1"/>
              <a:t>Starosta</a:t>
            </a:r>
            <a:r>
              <a:rPr lang="en-US" sz="2000" dirty="0"/>
              <a:t>, K. M., Cook, C. R., Bambara, L. M., &amp; Gresham, F. R. </a:t>
            </a:r>
            <a:r>
              <a:rPr lang="en-US" sz="2000" dirty="0" smtClean="0"/>
              <a:t>	(</a:t>
            </a:r>
            <a:r>
              <a:rPr lang="en-US" sz="2000" dirty="0"/>
              <a:t>2007). Functional assessment-based intervention for selective </a:t>
            </a:r>
            <a:r>
              <a:rPr lang="en-US" sz="2000" dirty="0" smtClean="0"/>
              <a:t>	</a:t>
            </a:r>
            <a:r>
              <a:rPr lang="en-US" sz="2000" dirty="0" err="1" smtClean="0"/>
              <a:t>mutism</a:t>
            </a:r>
            <a:r>
              <a:rPr lang="en-US" sz="2000" dirty="0"/>
              <a:t>. </a:t>
            </a:r>
            <a:r>
              <a:rPr lang="en-US" sz="2000" i="1" dirty="0"/>
              <a:t>Behavioral Disorders</a:t>
            </a:r>
            <a:r>
              <a:rPr lang="en-US" sz="2000" dirty="0"/>
              <a:t>, </a:t>
            </a:r>
            <a:r>
              <a:rPr lang="en-US" sz="2000" i="1" dirty="0"/>
              <a:t>32</a:t>
            </a:r>
            <a:r>
              <a:rPr lang="en-US" sz="2000" dirty="0"/>
              <a:t>, 94–108.</a:t>
            </a:r>
          </a:p>
          <a:p>
            <a:pPr marL="114300" indent="0">
              <a:buNone/>
            </a:pPr>
            <a:endParaRPr lang="en-US" dirty="0"/>
          </a:p>
        </p:txBody>
      </p:sp>
    </p:spTree>
    <p:extLst>
      <p:ext uri="{BB962C8B-B14F-4D97-AF65-F5344CB8AC3E}">
        <p14:creationId xmlns:p14="http://schemas.microsoft.com/office/powerpoint/2010/main" val="33675289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114300" indent="0">
              <a:lnSpc>
                <a:spcPct val="120000"/>
              </a:lnSpc>
              <a:buNone/>
            </a:pPr>
            <a:r>
              <a:rPr lang="en-US" sz="2900" dirty="0"/>
              <a:t>Kern, L., </a:t>
            </a:r>
            <a:r>
              <a:rPr lang="en-US" sz="2900" dirty="0" err="1"/>
              <a:t>Wacker</a:t>
            </a:r>
            <a:r>
              <a:rPr lang="en-US" sz="2900" dirty="0"/>
              <a:t>, </a:t>
            </a:r>
            <a:r>
              <a:rPr lang="en-US" sz="2900" dirty="0" smtClean="0"/>
              <a:t>D.P</a:t>
            </a:r>
            <a:r>
              <a:rPr lang="en-US" sz="2900" dirty="0"/>
              <a:t>., Mace, </a:t>
            </a:r>
            <a:r>
              <a:rPr lang="en-US" sz="2900" dirty="0" smtClean="0"/>
              <a:t>F.C</a:t>
            </a:r>
            <a:r>
              <a:rPr lang="en-US" sz="2900" dirty="0"/>
              <a:t>., Falk, </a:t>
            </a:r>
            <a:r>
              <a:rPr lang="en-US" sz="2900" dirty="0" smtClean="0"/>
              <a:t>G.D</a:t>
            </a:r>
            <a:r>
              <a:rPr lang="en-US" sz="2900" dirty="0"/>
              <a:t>., Dunlap, G., &amp; </a:t>
            </a:r>
            <a:r>
              <a:rPr lang="en-US" sz="2900" dirty="0" err="1"/>
              <a:t>Kromrey</a:t>
            </a:r>
            <a:r>
              <a:rPr lang="en-US" sz="2900" dirty="0"/>
              <a:t>, </a:t>
            </a:r>
            <a:r>
              <a:rPr lang="en-US" sz="2900" dirty="0" smtClean="0"/>
              <a:t>	J.D</a:t>
            </a:r>
            <a:r>
              <a:rPr lang="en-US" sz="2900" dirty="0"/>
              <a:t>. (1995). Improving the peer interactions of students with </a:t>
            </a:r>
            <a:r>
              <a:rPr lang="en-US" sz="2900" dirty="0" smtClean="0"/>
              <a:t>	emotional </a:t>
            </a:r>
            <a:r>
              <a:rPr lang="en-US" sz="2900" dirty="0"/>
              <a:t>and behavioral disorders through self-evaluation </a:t>
            </a:r>
            <a:r>
              <a:rPr lang="en-US" sz="2900" dirty="0" smtClean="0"/>
              <a:t>	procedures</a:t>
            </a:r>
            <a:r>
              <a:rPr lang="en-US" sz="2900" dirty="0"/>
              <a:t>: A component analysis and group application. </a:t>
            </a:r>
            <a:r>
              <a:rPr lang="en-US" sz="2900" dirty="0" smtClean="0"/>
              <a:t>	</a:t>
            </a:r>
            <a:r>
              <a:rPr lang="en-US" sz="2900" i="1" dirty="0" smtClean="0"/>
              <a:t>Journal </a:t>
            </a:r>
            <a:r>
              <a:rPr lang="en-US" sz="2900" i="1" dirty="0"/>
              <a:t>of Applied Behavior Analysis</a:t>
            </a:r>
            <a:r>
              <a:rPr lang="en-US" sz="2900" dirty="0"/>
              <a:t>, </a:t>
            </a:r>
            <a:r>
              <a:rPr lang="en-US" sz="2900" i="1" dirty="0"/>
              <a:t>28</a:t>
            </a:r>
            <a:r>
              <a:rPr lang="en-US" sz="2900" dirty="0"/>
              <a:t>, 47–59. </a:t>
            </a:r>
            <a:endParaRPr lang="en-US" sz="2900" dirty="0" smtClean="0"/>
          </a:p>
          <a:p>
            <a:pPr marL="114300" indent="0">
              <a:lnSpc>
                <a:spcPct val="120000"/>
              </a:lnSpc>
              <a:buNone/>
            </a:pPr>
            <a:r>
              <a:rPr lang="en-US" sz="2900" dirty="0" smtClean="0"/>
              <a:t>Kern</a:t>
            </a:r>
            <a:r>
              <a:rPr lang="en-US" sz="2900" dirty="0"/>
              <a:t>-Dunlap, L., Dunlap, G., Clarke, S., Childs, </a:t>
            </a:r>
            <a:r>
              <a:rPr lang="en-US" sz="2900" dirty="0" smtClean="0"/>
              <a:t>K.E</a:t>
            </a:r>
            <a:r>
              <a:rPr lang="en-US" sz="2900" dirty="0"/>
              <a:t>., White, R. L., &amp; </a:t>
            </a:r>
            <a:r>
              <a:rPr lang="en-US" sz="2900" dirty="0" smtClean="0"/>
              <a:t>	Stewart</a:t>
            </a:r>
            <a:r>
              <a:rPr lang="en-US" sz="2900" dirty="0"/>
              <a:t>, </a:t>
            </a:r>
            <a:r>
              <a:rPr lang="en-US" sz="2900" dirty="0" smtClean="0"/>
              <a:t>M.P</a:t>
            </a:r>
            <a:r>
              <a:rPr lang="en-US" sz="2900" dirty="0"/>
              <a:t>. (1992). Effects of a videotape feedback package </a:t>
            </a:r>
            <a:r>
              <a:rPr lang="en-US" sz="2900" dirty="0" smtClean="0"/>
              <a:t>	on </a:t>
            </a:r>
            <a:r>
              <a:rPr lang="en-US" sz="2900" dirty="0"/>
              <a:t>the peer interactions of children with serious behavioral </a:t>
            </a:r>
            <a:r>
              <a:rPr lang="en-US" sz="2900" dirty="0" smtClean="0"/>
              <a:t>	and </a:t>
            </a:r>
            <a:r>
              <a:rPr lang="en-US" sz="2900" dirty="0"/>
              <a:t>emotional challenges. </a:t>
            </a:r>
            <a:r>
              <a:rPr lang="en-US" sz="2900" i="1" dirty="0"/>
              <a:t>Journal of Applied Behavior </a:t>
            </a:r>
            <a:r>
              <a:rPr lang="en-US" sz="2900" i="1" dirty="0" smtClean="0"/>
              <a:t>	Analysis</a:t>
            </a:r>
            <a:r>
              <a:rPr lang="en-US" sz="2900" dirty="0"/>
              <a:t>, </a:t>
            </a:r>
            <a:r>
              <a:rPr lang="en-US" sz="2900" i="1" dirty="0"/>
              <a:t>25</a:t>
            </a:r>
            <a:r>
              <a:rPr lang="en-US" sz="2900" dirty="0"/>
              <a:t>, 355–364. </a:t>
            </a:r>
            <a:endParaRPr lang="en-US" sz="2900" dirty="0" smtClean="0"/>
          </a:p>
          <a:p>
            <a:pPr marL="114300" indent="0">
              <a:lnSpc>
                <a:spcPct val="120000"/>
              </a:lnSpc>
              <a:buNone/>
            </a:pPr>
            <a:r>
              <a:rPr lang="en-US" sz="2900" dirty="0"/>
              <a:t>Lane, </a:t>
            </a:r>
            <a:r>
              <a:rPr lang="en-US" sz="2900" dirty="0" smtClean="0"/>
              <a:t>K.L</a:t>
            </a:r>
            <a:r>
              <a:rPr lang="en-US" sz="2900" dirty="0"/>
              <a:t>., Carter, </a:t>
            </a:r>
            <a:r>
              <a:rPr lang="en-US" sz="2900" dirty="0" smtClean="0"/>
              <a:t>E.W</a:t>
            </a:r>
            <a:r>
              <a:rPr lang="en-US" sz="2900" dirty="0"/>
              <a:t>., Pierson, </a:t>
            </a:r>
            <a:r>
              <a:rPr lang="en-US" sz="2900" dirty="0" smtClean="0"/>
              <a:t>M.R</a:t>
            </a:r>
            <a:r>
              <a:rPr lang="en-US" sz="2900" dirty="0"/>
              <a:t>., &amp; </a:t>
            </a:r>
            <a:r>
              <a:rPr lang="en-US" sz="2900" dirty="0" err="1"/>
              <a:t>Glaeser</a:t>
            </a:r>
            <a:r>
              <a:rPr lang="en-US" sz="2900" dirty="0"/>
              <a:t>, </a:t>
            </a:r>
            <a:r>
              <a:rPr lang="en-US" sz="2900" dirty="0" smtClean="0"/>
              <a:t>B.C</a:t>
            </a:r>
            <a:r>
              <a:rPr lang="en-US" sz="2900" dirty="0"/>
              <a:t>. (2006). </a:t>
            </a:r>
            <a:r>
              <a:rPr lang="en-US" sz="2900" dirty="0" smtClean="0"/>
              <a:t>	Academic</a:t>
            </a:r>
            <a:r>
              <a:rPr lang="en-US" sz="2900" dirty="0"/>
              <a:t>, social, and behavioral characteristics of high school </a:t>
            </a:r>
            <a:r>
              <a:rPr lang="en-US" sz="2900" dirty="0" smtClean="0"/>
              <a:t>	students </a:t>
            </a:r>
            <a:r>
              <a:rPr lang="en-US" sz="2900" dirty="0"/>
              <a:t>with emotional </a:t>
            </a:r>
            <a:r>
              <a:rPr lang="en-US" sz="2900" dirty="0" smtClean="0"/>
              <a:t>disturbances </a:t>
            </a:r>
            <a:r>
              <a:rPr lang="en-US" sz="2900" dirty="0"/>
              <a:t>or learning disabilities. </a:t>
            </a:r>
            <a:r>
              <a:rPr lang="en-US" sz="2900" dirty="0" smtClean="0"/>
              <a:t>	</a:t>
            </a:r>
            <a:r>
              <a:rPr lang="en-US" sz="2900" i="1" dirty="0" smtClean="0"/>
              <a:t>Journal </a:t>
            </a:r>
            <a:r>
              <a:rPr lang="en-US" sz="2900" i="1" dirty="0"/>
              <a:t>of Emotional and Behavioral Disorders</a:t>
            </a:r>
            <a:r>
              <a:rPr lang="en-US" sz="2900" dirty="0"/>
              <a:t>, </a:t>
            </a:r>
            <a:r>
              <a:rPr lang="en-US" sz="2900" i="1" dirty="0"/>
              <a:t>14</a:t>
            </a:r>
            <a:r>
              <a:rPr lang="en-US" sz="2900" dirty="0"/>
              <a:t>, 108–117</a:t>
            </a:r>
            <a:r>
              <a:rPr lang="en-US" sz="2900" dirty="0" smtClean="0"/>
              <a:t>.</a:t>
            </a:r>
          </a:p>
          <a:p>
            <a:pPr marL="114300" indent="0">
              <a:buNone/>
            </a:pPr>
            <a:endParaRPr lang="en-US" dirty="0"/>
          </a:p>
        </p:txBody>
      </p:sp>
      <p:sp>
        <p:nvSpPr>
          <p:cNvPr id="4" name="Rectangle 3">
            <a:hlinkClick r:id="" action="ppaction://hlinkshowjump?jump=firstslide"/>
          </p:cNvPr>
          <p:cNvSpPr/>
          <p:nvPr/>
        </p:nvSpPr>
        <p:spPr>
          <a:xfrm>
            <a:off x="8516786" y="5585864"/>
            <a:ext cx="568378" cy="5061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189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pPr marL="114300" indent="0">
              <a:buNone/>
            </a:pPr>
            <a:r>
              <a:rPr lang="en-US" dirty="0" err="1"/>
              <a:t>Malecki</a:t>
            </a:r>
            <a:r>
              <a:rPr lang="en-US" dirty="0"/>
              <a:t>, C.K., &amp; Elliot, S.N. (2002). Children's social behaviors as </a:t>
            </a:r>
            <a:r>
              <a:rPr lang="en-US" dirty="0" smtClean="0"/>
              <a:t>	predictors </a:t>
            </a:r>
            <a:r>
              <a:rPr lang="en-US" dirty="0"/>
              <a:t>of academic achievement: A </a:t>
            </a:r>
            <a:r>
              <a:rPr lang="en-US" dirty="0" smtClean="0"/>
              <a:t>longitudinal</a:t>
            </a:r>
            <a:r>
              <a:rPr lang="en-US" dirty="0"/>
              <a:t> </a:t>
            </a:r>
            <a:r>
              <a:rPr lang="en-US" dirty="0" smtClean="0"/>
              <a:t>analysis</a:t>
            </a:r>
            <a:r>
              <a:rPr lang="en-US" dirty="0"/>
              <a:t>. </a:t>
            </a:r>
            <a:r>
              <a:rPr lang="en-US" dirty="0" smtClean="0"/>
              <a:t>	</a:t>
            </a:r>
            <a:r>
              <a:rPr lang="en-US" i="1" dirty="0" smtClean="0"/>
              <a:t>School </a:t>
            </a:r>
            <a:r>
              <a:rPr lang="en-US" i="1" dirty="0"/>
              <a:t>Psychology Quarterly</a:t>
            </a:r>
            <a:r>
              <a:rPr lang="en-US" dirty="0"/>
              <a:t>, </a:t>
            </a:r>
            <a:r>
              <a:rPr lang="en-US" i="1" dirty="0"/>
              <a:t>17</a:t>
            </a:r>
            <a:r>
              <a:rPr lang="en-US" dirty="0"/>
              <a:t>(1), 1-23</a:t>
            </a:r>
            <a:r>
              <a:rPr lang="en-US" dirty="0" smtClean="0"/>
              <a:t>.</a:t>
            </a:r>
          </a:p>
          <a:p>
            <a:pPr marL="114300" indent="0">
              <a:buNone/>
            </a:pPr>
            <a:r>
              <a:rPr lang="en-US" dirty="0" err="1" smtClean="0"/>
              <a:t>Malmgren</a:t>
            </a:r>
            <a:r>
              <a:rPr lang="en-US" dirty="0"/>
              <a:t>, K., Edgar, E., &amp; Neel, </a:t>
            </a:r>
            <a:r>
              <a:rPr lang="en-US" dirty="0" smtClean="0"/>
              <a:t>R.S</a:t>
            </a:r>
            <a:r>
              <a:rPr lang="en-US" dirty="0"/>
              <a:t>. (1998). </a:t>
            </a:r>
            <a:r>
              <a:rPr lang="en-US" dirty="0" err="1"/>
              <a:t>Postschool</a:t>
            </a:r>
            <a:r>
              <a:rPr lang="en-US" dirty="0"/>
              <a:t> </a:t>
            </a:r>
            <a:r>
              <a:rPr lang="en-US" dirty="0" smtClean="0"/>
              <a:t>status </a:t>
            </a:r>
            <a:r>
              <a:rPr lang="en-US" dirty="0"/>
              <a:t>of </a:t>
            </a:r>
            <a:r>
              <a:rPr lang="en-US" dirty="0" smtClean="0"/>
              <a:t>	youths </a:t>
            </a:r>
            <a:r>
              <a:rPr lang="en-US" dirty="0"/>
              <a:t>with </a:t>
            </a:r>
            <a:r>
              <a:rPr lang="en-US" dirty="0" smtClean="0"/>
              <a:t>behavioral </a:t>
            </a:r>
            <a:r>
              <a:rPr lang="en-US" dirty="0"/>
              <a:t>d</a:t>
            </a:r>
            <a:r>
              <a:rPr lang="en-US" dirty="0" smtClean="0"/>
              <a:t>isorders</a:t>
            </a:r>
            <a:r>
              <a:rPr lang="en-US" dirty="0"/>
              <a:t>. </a:t>
            </a:r>
            <a:r>
              <a:rPr lang="en-US" i="1" dirty="0"/>
              <a:t>Behavioral Disorders</a:t>
            </a:r>
            <a:r>
              <a:rPr lang="en-US" dirty="0"/>
              <a:t>, </a:t>
            </a:r>
            <a:r>
              <a:rPr lang="en-US" i="1" dirty="0"/>
              <a:t>23</a:t>
            </a:r>
            <a:r>
              <a:rPr lang="en-US" dirty="0"/>
              <a:t>(4), </a:t>
            </a:r>
            <a:r>
              <a:rPr lang="en-US" dirty="0" smtClean="0"/>
              <a:t>	257</a:t>
            </a:r>
            <a:r>
              <a:rPr lang="en-US" dirty="0"/>
              <a:t>-63.</a:t>
            </a:r>
          </a:p>
          <a:p>
            <a:pPr marL="114300" indent="0">
              <a:buNone/>
            </a:pPr>
            <a:r>
              <a:rPr lang="en-US" dirty="0" err="1"/>
              <a:t>Mathur</a:t>
            </a:r>
            <a:r>
              <a:rPr lang="en-US" dirty="0"/>
              <a:t>, </a:t>
            </a:r>
            <a:r>
              <a:rPr lang="en-US" dirty="0" smtClean="0"/>
              <a:t>S.R</a:t>
            </a:r>
            <a:r>
              <a:rPr lang="en-US" dirty="0"/>
              <a:t>., </a:t>
            </a:r>
            <a:r>
              <a:rPr lang="en-US" dirty="0" err="1"/>
              <a:t>Kavale</a:t>
            </a:r>
            <a:r>
              <a:rPr lang="en-US" dirty="0"/>
              <a:t>, </a:t>
            </a:r>
            <a:r>
              <a:rPr lang="en-US" dirty="0" smtClean="0"/>
              <a:t>K.A</a:t>
            </a:r>
            <a:r>
              <a:rPr lang="en-US" dirty="0"/>
              <a:t>., Quinn, </a:t>
            </a:r>
            <a:r>
              <a:rPr lang="en-US" dirty="0" smtClean="0"/>
              <a:t>M.M</a:t>
            </a:r>
            <a:r>
              <a:rPr lang="en-US" dirty="0"/>
              <a:t>., </a:t>
            </a:r>
            <a:r>
              <a:rPr lang="en-US" dirty="0" err="1"/>
              <a:t>Forness</a:t>
            </a:r>
            <a:r>
              <a:rPr lang="en-US" dirty="0"/>
              <a:t>, </a:t>
            </a:r>
            <a:r>
              <a:rPr lang="en-US" dirty="0" smtClean="0"/>
              <a:t>S.R</a:t>
            </a:r>
            <a:r>
              <a:rPr lang="en-US" dirty="0"/>
              <a:t>., &amp; Rutherford </a:t>
            </a:r>
            <a:r>
              <a:rPr lang="en-US" dirty="0" smtClean="0"/>
              <a:t>	</a:t>
            </a:r>
            <a:r>
              <a:rPr lang="en-US" dirty="0" err="1" smtClean="0"/>
              <a:t>Jr</a:t>
            </a:r>
            <a:r>
              <a:rPr lang="en-US" dirty="0"/>
              <a:t>, </a:t>
            </a:r>
            <a:r>
              <a:rPr lang="en-US" dirty="0" smtClean="0"/>
              <a:t>R.B</a:t>
            </a:r>
            <a:r>
              <a:rPr lang="en-US" dirty="0"/>
              <a:t>. (1998). Social skills interventions with students with </a:t>
            </a:r>
            <a:r>
              <a:rPr lang="en-US" dirty="0" smtClean="0"/>
              <a:t>	emotional </a:t>
            </a:r>
            <a:r>
              <a:rPr lang="en-US" dirty="0"/>
              <a:t>and behavioral problems: A quantitative synthesis </a:t>
            </a:r>
            <a:r>
              <a:rPr lang="en-US" dirty="0" smtClean="0"/>
              <a:t>	of </a:t>
            </a:r>
            <a:r>
              <a:rPr lang="en-US" dirty="0"/>
              <a:t>single-subject research. </a:t>
            </a:r>
            <a:r>
              <a:rPr lang="en-US" i="1" dirty="0"/>
              <a:t>Behavioral Disorders</a:t>
            </a:r>
            <a:r>
              <a:rPr lang="en-US" dirty="0"/>
              <a:t>.</a:t>
            </a:r>
          </a:p>
          <a:p>
            <a:pPr marL="114300" indent="0">
              <a:buNone/>
            </a:pPr>
            <a:r>
              <a:rPr lang="en-US" dirty="0"/>
              <a:t>Moore, </a:t>
            </a:r>
            <a:r>
              <a:rPr lang="en-US" dirty="0" smtClean="0"/>
              <a:t>R.J</a:t>
            </a:r>
            <a:r>
              <a:rPr lang="en-US" dirty="0"/>
              <a:t>., </a:t>
            </a:r>
            <a:r>
              <a:rPr lang="en-US" dirty="0" err="1"/>
              <a:t>Cartledge</a:t>
            </a:r>
            <a:r>
              <a:rPr lang="en-US" dirty="0"/>
              <a:t>, G., &amp; </a:t>
            </a:r>
            <a:r>
              <a:rPr lang="en-US" dirty="0" err="1"/>
              <a:t>Heckaman</a:t>
            </a:r>
            <a:r>
              <a:rPr lang="en-US" dirty="0"/>
              <a:t>, K. (1995). The effects of social </a:t>
            </a:r>
            <a:r>
              <a:rPr lang="en-US" dirty="0" smtClean="0"/>
              <a:t>	skill </a:t>
            </a:r>
            <a:r>
              <a:rPr lang="en-US" dirty="0"/>
              <a:t>instruction and self-monitoring on game-related behaviors </a:t>
            </a:r>
            <a:r>
              <a:rPr lang="en-US" dirty="0" smtClean="0"/>
              <a:t>	of </a:t>
            </a:r>
            <a:r>
              <a:rPr lang="en-US" dirty="0"/>
              <a:t>adolescents with emotional or behavioral disorders. </a:t>
            </a:r>
            <a:r>
              <a:rPr lang="en-US" dirty="0" smtClean="0"/>
              <a:t>	</a:t>
            </a:r>
            <a:r>
              <a:rPr lang="en-US" i="1" dirty="0" smtClean="0"/>
              <a:t>Behavioral </a:t>
            </a:r>
            <a:r>
              <a:rPr lang="en-US" i="1" dirty="0"/>
              <a:t>Disorders</a:t>
            </a:r>
            <a:r>
              <a:rPr lang="en-US" dirty="0"/>
              <a:t>, </a:t>
            </a:r>
            <a:r>
              <a:rPr lang="en-US" i="1" dirty="0"/>
              <a:t>20</a:t>
            </a:r>
            <a:r>
              <a:rPr lang="en-US" dirty="0"/>
              <a:t>, 253–266</a:t>
            </a:r>
            <a:r>
              <a:rPr lang="en-US" dirty="0" smtClean="0"/>
              <a:t>.</a:t>
            </a:r>
          </a:p>
          <a:p>
            <a:pPr marL="114300" indent="0">
              <a:buNone/>
            </a:pPr>
            <a:endParaRPr lang="en-US" dirty="0"/>
          </a:p>
          <a:p>
            <a:pPr marL="114300" indent="0">
              <a:buNone/>
            </a:pPr>
            <a:endParaRPr lang="en-US" dirty="0"/>
          </a:p>
        </p:txBody>
      </p:sp>
      <p:sp>
        <p:nvSpPr>
          <p:cNvPr id="4" name="Rectangle 3">
            <a:hlinkClick r:id="" action="ppaction://hlinkshowjump?jump=firstslide"/>
          </p:cNvPr>
          <p:cNvSpPr/>
          <p:nvPr/>
        </p:nvSpPr>
        <p:spPr>
          <a:xfrm>
            <a:off x="8516786" y="5585864"/>
            <a:ext cx="568378" cy="5061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0059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199"/>
            <a:ext cx="7620000" cy="5006057"/>
          </a:xfrm>
        </p:spPr>
        <p:txBody>
          <a:bodyPr>
            <a:normAutofit fontScale="85000" lnSpcReduction="20000"/>
          </a:bodyPr>
          <a:lstStyle/>
          <a:p>
            <a:pPr marL="114300" indent="0">
              <a:lnSpc>
                <a:spcPct val="120000"/>
              </a:lnSpc>
              <a:buNone/>
            </a:pPr>
            <a:r>
              <a:rPr lang="en-US" sz="2400" dirty="0"/>
              <a:t>Presley, J.A., &amp; Hughes, C. (2000). Peers as teachers of anger 	management to high school students with behavioral 	disorders. </a:t>
            </a:r>
            <a:r>
              <a:rPr lang="en-US" sz="2400" i="1" dirty="0"/>
              <a:t>Behavioral Disorders</a:t>
            </a:r>
            <a:r>
              <a:rPr lang="en-US" sz="2400" dirty="0"/>
              <a:t>, </a:t>
            </a:r>
            <a:r>
              <a:rPr lang="en-US" sz="2400" i="1" dirty="0"/>
              <a:t>25</a:t>
            </a:r>
            <a:r>
              <a:rPr lang="en-US" sz="2400" dirty="0"/>
              <a:t>, 114–130</a:t>
            </a:r>
            <a:r>
              <a:rPr lang="en-US" sz="2400" dirty="0" smtClean="0"/>
              <a:t>.</a:t>
            </a:r>
          </a:p>
          <a:p>
            <a:pPr marL="114300" indent="0">
              <a:lnSpc>
                <a:spcPct val="120000"/>
              </a:lnSpc>
              <a:buNone/>
            </a:pPr>
            <a:r>
              <a:rPr lang="en-US" sz="2400" dirty="0" err="1" smtClean="0"/>
              <a:t>Sarokoff</a:t>
            </a:r>
            <a:r>
              <a:rPr lang="en-US" sz="2400" dirty="0" smtClean="0"/>
              <a:t>, R.A., Taylor, M.A., &amp; </a:t>
            </a:r>
            <a:r>
              <a:rPr lang="en-US" sz="2400" dirty="0" err="1" smtClean="0"/>
              <a:t>Poulson</a:t>
            </a:r>
            <a:r>
              <a:rPr lang="en-US" sz="2400" dirty="0" smtClean="0"/>
              <a:t>, C.L. (2001). Teaching children 	with autism to engage in conversational exchanges: Script 	fading with embedded textual stimuli. </a:t>
            </a:r>
            <a:r>
              <a:rPr lang="en-US" sz="2400" i="1" dirty="0" smtClean="0"/>
              <a:t>Journal of Applied 	Behavior Analysis, 34</a:t>
            </a:r>
            <a:r>
              <a:rPr lang="en-US" sz="2400" dirty="0" smtClean="0"/>
              <a:t>(1), 81-84.</a:t>
            </a:r>
            <a:endParaRPr lang="en-US" sz="2400" dirty="0"/>
          </a:p>
          <a:p>
            <a:pPr marL="114300" indent="0">
              <a:lnSpc>
                <a:spcPct val="120000"/>
              </a:lnSpc>
              <a:buNone/>
            </a:pPr>
            <a:r>
              <a:rPr lang="en-US" sz="2400" dirty="0" err="1"/>
              <a:t>Sigman</a:t>
            </a:r>
            <a:r>
              <a:rPr lang="en-US" sz="2400" dirty="0"/>
              <a:t>, M., &amp; Ruskin, E. (1999). Continuity and change in the social </a:t>
            </a:r>
            <a:r>
              <a:rPr lang="en-US" sz="2400" dirty="0" smtClean="0"/>
              <a:t>	competence </a:t>
            </a:r>
            <a:r>
              <a:rPr lang="en-US" sz="2400" dirty="0"/>
              <a:t>of children with autism, downs syndrome, and </a:t>
            </a:r>
            <a:r>
              <a:rPr lang="en-US" sz="2400" dirty="0" smtClean="0"/>
              <a:t>	developmental </a:t>
            </a:r>
            <a:r>
              <a:rPr lang="en-US" sz="2400" dirty="0"/>
              <a:t>delays. </a:t>
            </a:r>
            <a:r>
              <a:rPr lang="en-US" sz="2400" i="1" dirty="0"/>
              <a:t>Monographs of the Society for Research </a:t>
            </a:r>
            <a:r>
              <a:rPr lang="en-US" sz="2400" i="1" dirty="0" smtClean="0"/>
              <a:t>	in </a:t>
            </a:r>
            <a:r>
              <a:rPr lang="en-US" sz="2400" i="1" dirty="0"/>
              <a:t>Child Development, 64</a:t>
            </a:r>
            <a:r>
              <a:rPr lang="en-US" sz="2400" dirty="0"/>
              <a:t>(1, Serial No. 256)</a:t>
            </a:r>
            <a:r>
              <a:rPr lang="en-US" sz="2400" dirty="0" smtClean="0"/>
              <a:t>.</a:t>
            </a:r>
          </a:p>
          <a:p>
            <a:pPr marL="114300" indent="0">
              <a:lnSpc>
                <a:spcPct val="120000"/>
              </a:lnSpc>
              <a:buNone/>
            </a:pPr>
            <a:r>
              <a:rPr lang="en-US" sz="2400" dirty="0" err="1" smtClean="0"/>
              <a:t>Sturmey</a:t>
            </a:r>
            <a:r>
              <a:rPr lang="en-US" sz="2400" dirty="0" smtClean="0"/>
              <a:t>, P. (1997). Introductory remarks: Long-term follow-up of 	behavioral interventions for challenging behaviors in persons 	with developmental disabilities. </a:t>
            </a:r>
            <a:r>
              <a:rPr lang="en-US" sz="2400" i="1" dirty="0" smtClean="0"/>
              <a:t>Behavioral Interventions, 	12</a:t>
            </a:r>
            <a:r>
              <a:rPr lang="en-US" sz="2400" dirty="0" smtClean="0"/>
              <a:t>(4), 157-162.</a:t>
            </a:r>
            <a:endParaRPr lang="en-US" sz="2400" dirty="0"/>
          </a:p>
          <a:p>
            <a:pPr marL="114300" indent="0">
              <a:buNone/>
            </a:pPr>
            <a:endParaRPr lang="en-US" dirty="0"/>
          </a:p>
        </p:txBody>
      </p:sp>
      <p:sp>
        <p:nvSpPr>
          <p:cNvPr id="4" name="Rectangle 3">
            <a:hlinkClick r:id="" action="ppaction://hlinkshowjump?jump=firstslide"/>
          </p:cNvPr>
          <p:cNvSpPr/>
          <p:nvPr/>
        </p:nvSpPr>
        <p:spPr>
          <a:xfrm>
            <a:off x="8516786" y="5585864"/>
            <a:ext cx="568378" cy="5061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991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114300" indent="0">
              <a:buNone/>
            </a:pPr>
            <a:r>
              <a:rPr lang="en-US" sz="2000" dirty="0" smtClean="0"/>
              <a:t>Thomas, B.R., </a:t>
            </a:r>
            <a:r>
              <a:rPr lang="en-US" sz="2000" dirty="0" err="1" smtClean="0"/>
              <a:t>Lafasakis</a:t>
            </a:r>
            <a:r>
              <a:rPr lang="en-US" sz="2000" dirty="0" smtClean="0"/>
              <a:t>, M., &amp; </a:t>
            </a:r>
            <a:r>
              <a:rPr lang="en-US" sz="2000" dirty="0" err="1" smtClean="0"/>
              <a:t>Sturmey</a:t>
            </a:r>
            <a:r>
              <a:rPr lang="en-US" sz="2000" dirty="0" smtClean="0"/>
              <a:t>, P. (2010). The effects of 	prompting, fading, and differential reinforcement on vocal 	</a:t>
            </a:r>
            <a:r>
              <a:rPr lang="en-US" sz="2000" dirty="0" err="1" smtClean="0"/>
              <a:t>mands</a:t>
            </a:r>
            <a:r>
              <a:rPr lang="en-US" sz="2000" dirty="0" smtClean="0"/>
              <a:t> in non-verbal preschool children with autism spectrum 	disorders. </a:t>
            </a:r>
            <a:r>
              <a:rPr lang="en-US" sz="2000" i="1" dirty="0" smtClean="0"/>
              <a:t>Behavioral Interventions, 25</a:t>
            </a:r>
            <a:r>
              <a:rPr lang="en-US" sz="2000" dirty="0" smtClean="0"/>
              <a:t>(2), 157-168.</a:t>
            </a:r>
          </a:p>
          <a:p>
            <a:pPr marL="114300" indent="0">
              <a:buNone/>
            </a:pPr>
            <a:r>
              <a:rPr lang="en-US" sz="2000" dirty="0"/>
              <a:t>Wagner, M., Newman, L., </a:t>
            </a:r>
            <a:r>
              <a:rPr lang="en-US" sz="2000" dirty="0" err="1"/>
              <a:t>Cameto</a:t>
            </a:r>
            <a:r>
              <a:rPr lang="en-US" sz="2000" dirty="0"/>
              <a:t>, R., Levine, P., &amp; Garza, N. (2006). </a:t>
            </a:r>
            <a:r>
              <a:rPr lang="en-US" sz="2000" dirty="0" smtClean="0"/>
              <a:t>	An </a:t>
            </a:r>
            <a:r>
              <a:rPr lang="en-US" sz="2000" dirty="0"/>
              <a:t>o</a:t>
            </a:r>
            <a:r>
              <a:rPr lang="en-US" sz="2000" dirty="0" smtClean="0"/>
              <a:t>verview </a:t>
            </a:r>
            <a:r>
              <a:rPr lang="en-US" sz="2000" dirty="0"/>
              <a:t>of </a:t>
            </a:r>
            <a:r>
              <a:rPr lang="en-US" sz="2000" dirty="0" smtClean="0"/>
              <a:t>findings </a:t>
            </a:r>
            <a:r>
              <a:rPr lang="en-US" sz="2000" dirty="0"/>
              <a:t>from </a:t>
            </a:r>
            <a:r>
              <a:rPr lang="en-US" sz="2000" dirty="0" smtClean="0"/>
              <a:t>wave </a:t>
            </a:r>
            <a:r>
              <a:rPr lang="en-US" sz="2000" dirty="0"/>
              <a:t>2 of the National </a:t>
            </a:r>
            <a:r>
              <a:rPr lang="en-US" sz="2000" dirty="0" smtClean="0"/>
              <a:t>	Longitudinal </a:t>
            </a:r>
            <a:r>
              <a:rPr lang="en-US" sz="2000" dirty="0"/>
              <a:t>Transition Study-2 (NLTS2). NCSER 2006-3004. </a:t>
            </a:r>
            <a:r>
              <a:rPr lang="en-US" sz="2000" dirty="0" smtClean="0"/>
              <a:t>	</a:t>
            </a:r>
            <a:r>
              <a:rPr lang="en-US" sz="2000" i="1" dirty="0" smtClean="0"/>
              <a:t>National </a:t>
            </a:r>
            <a:r>
              <a:rPr lang="en-US" sz="2000" i="1" dirty="0"/>
              <a:t>Center for Special Education Research</a:t>
            </a:r>
            <a:r>
              <a:rPr lang="en-US" sz="2000" dirty="0"/>
              <a:t>.</a:t>
            </a:r>
          </a:p>
          <a:p>
            <a:pPr marL="114300" indent="0">
              <a:buNone/>
            </a:pPr>
            <a:endParaRPr lang="en-US" dirty="0"/>
          </a:p>
        </p:txBody>
      </p:sp>
      <p:sp>
        <p:nvSpPr>
          <p:cNvPr id="4" name="Rectangle 3">
            <a:hlinkClick r:id="" action="ppaction://hlinkshowjump?jump=firstslide"/>
          </p:cNvPr>
          <p:cNvSpPr/>
          <p:nvPr/>
        </p:nvSpPr>
        <p:spPr>
          <a:xfrm>
            <a:off x="8516786" y="5585864"/>
            <a:ext cx="568378" cy="5061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1580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Instruction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smtClean="0">
                <a:solidFill>
                  <a:schemeClr val="tx2"/>
                </a:solidFill>
              </a:rPr>
              <a:t>Review</a:t>
            </a:r>
          </a:p>
          <a:p>
            <a:pPr lvl="1"/>
            <a:r>
              <a:rPr lang="en-US" dirty="0" smtClean="0"/>
              <a:t>Review relevant previous learning</a:t>
            </a:r>
          </a:p>
          <a:p>
            <a:pPr lvl="1"/>
            <a:r>
              <a:rPr lang="en-US" dirty="0" smtClean="0"/>
              <a:t>Review prerequisite skills and knowledge</a:t>
            </a:r>
          </a:p>
          <a:p>
            <a:pPr marL="411480" lvl="1" indent="0">
              <a:buNone/>
            </a:pPr>
            <a:endParaRPr lang="en-US" dirty="0" smtClean="0"/>
          </a:p>
          <a:p>
            <a:r>
              <a:rPr lang="en-US" b="1" dirty="0" smtClean="0">
                <a:solidFill>
                  <a:srgbClr val="675E47"/>
                </a:solidFill>
              </a:rPr>
              <a:t>Presentation</a:t>
            </a:r>
          </a:p>
          <a:p>
            <a:pPr lvl="1"/>
            <a:r>
              <a:rPr lang="en-US" dirty="0" smtClean="0"/>
              <a:t>State lesson goals</a:t>
            </a:r>
          </a:p>
          <a:p>
            <a:pPr lvl="1"/>
            <a:r>
              <a:rPr lang="en-US" dirty="0" smtClean="0"/>
              <a:t>Present new material in small steps</a:t>
            </a:r>
          </a:p>
          <a:p>
            <a:pPr lvl="1"/>
            <a:r>
              <a:rPr lang="en-US" dirty="0" smtClean="0"/>
              <a:t>Model procedures</a:t>
            </a:r>
          </a:p>
          <a:p>
            <a:pPr lvl="1"/>
            <a:r>
              <a:rPr lang="en-US" dirty="0" smtClean="0"/>
              <a:t>Use clear language</a:t>
            </a:r>
          </a:p>
          <a:p>
            <a:pPr lvl="1"/>
            <a:r>
              <a:rPr lang="en-US" dirty="0" smtClean="0"/>
              <a:t>Avoid digressions</a:t>
            </a:r>
          </a:p>
        </p:txBody>
      </p:sp>
      <p:sp>
        <p:nvSpPr>
          <p:cNvPr id="4" name="Content Placeholder 3"/>
          <p:cNvSpPr>
            <a:spLocks noGrp="1"/>
          </p:cNvSpPr>
          <p:nvPr>
            <p:ph sz="half" idx="2"/>
          </p:nvPr>
        </p:nvSpPr>
        <p:spPr/>
        <p:txBody>
          <a:bodyPr>
            <a:normAutofit fontScale="70000" lnSpcReduction="20000"/>
          </a:bodyPr>
          <a:lstStyle/>
          <a:p>
            <a:r>
              <a:rPr lang="en-US" b="1" dirty="0">
                <a:solidFill>
                  <a:srgbClr val="675E47"/>
                </a:solidFill>
              </a:rPr>
              <a:t>Guided</a:t>
            </a:r>
            <a:r>
              <a:rPr lang="en-US" b="1" dirty="0"/>
              <a:t> </a:t>
            </a:r>
            <a:r>
              <a:rPr lang="en-US" b="1" dirty="0" smtClean="0">
                <a:solidFill>
                  <a:srgbClr val="675E47"/>
                </a:solidFill>
              </a:rPr>
              <a:t>practice</a:t>
            </a:r>
          </a:p>
          <a:p>
            <a:pPr lvl="1"/>
            <a:r>
              <a:rPr lang="en-US" dirty="0" smtClean="0"/>
              <a:t>Require high frequency of responses</a:t>
            </a:r>
          </a:p>
          <a:p>
            <a:pPr lvl="1"/>
            <a:r>
              <a:rPr lang="en-US" dirty="0" smtClean="0"/>
              <a:t>Ensure high rates of success</a:t>
            </a:r>
          </a:p>
          <a:p>
            <a:pPr lvl="1"/>
            <a:r>
              <a:rPr lang="en-US" dirty="0" smtClean="0"/>
              <a:t>Provide timely feedback, clues, and prompts</a:t>
            </a:r>
          </a:p>
          <a:p>
            <a:pPr lvl="1"/>
            <a:r>
              <a:rPr lang="en-US" dirty="0" smtClean="0"/>
              <a:t>Have students continue practice until they are fluent</a:t>
            </a:r>
            <a:endParaRPr lang="en-US" dirty="0"/>
          </a:p>
          <a:p>
            <a:r>
              <a:rPr lang="en-US" b="1" dirty="0">
                <a:solidFill>
                  <a:srgbClr val="675E47"/>
                </a:solidFill>
              </a:rPr>
              <a:t>Corrections and </a:t>
            </a:r>
            <a:r>
              <a:rPr lang="en-US" b="1" dirty="0" smtClean="0">
                <a:solidFill>
                  <a:srgbClr val="675E47"/>
                </a:solidFill>
              </a:rPr>
              <a:t>feedback</a:t>
            </a:r>
          </a:p>
          <a:p>
            <a:r>
              <a:rPr lang="en-US" b="1" dirty="0" smtClean="0">
                <a:solidFill>
                  <a:srgbClr val="675E47"/>
                </a:solidFill>
              </a:rPr>
              <a:t>Independent practice</a:t>
            </a:r>
          </a:p>
          <a:p>
            <a:pPr lvl="1"/>
            <a:r>
              <a:rPr lang="en-US" dirty="0" smtClean="0"/>
              <a:t>Monitor initial practice attempts</a:t>
            </a:r>
          </a:p>
          <a:p>
            <a:pPr lvl="1"/>
            <a:r>
              <a:rPr lang="en-US" dirty="0" smtClean="0"/>
              <a:t>Have students continue practice until skills are automatic</a:t>
            </a:r>
            <a:endParaRPr lang="en-US" dirty="0"/>
          </a:p>
          <a:p>
            <a:r>
              <a:rPr lang="en-US" b="1" dirty="0">
                <a:solidFill>
                  <a:srgbClr val="675E47"/>
                </a:solidFill>
              </a:rPr>
              <a:t>Weekly and monthly review</a:t>
            </a:r>
          </a:p>
          <a:p>
            <a:endParaRPr lang="en-US" dirty="0"/>
          </a:p>
        </p:txBody>
      </p:sp>
      <p:sp>
        <p:nvSpPr>
          <p:cNvPr id="5" name="TextBox 4"/>
          <p:cNvSpPr txBox="1"/>
          <p:nvPr/>
        </p:nvSpPr>
        <p:spPr>
          <a:xfrm>
            <a:off x="5239733" y="6322947"/>
            <a:ext cx="3143840" cy="369332"/>
          </a:xfrm>
          <a:prstGeom prst="rect">
            <a:avLst/>
          </a:prstGeom>
          <a:noFill/>
        </p:spPr>
        <p:txBody>
          <a:bodyPr wrap="square" rtlCol="0">
            <a:spAutoFit/>
          </a:bodyPr>
          <a:lstStyle/>
          <a:p>
            <a:r>
              <a:rPr lang="en-US" dirty="0" smtClean="0"/>
              <a:t>(Archer &amp; Hughes, 2011, p. 4)</a:t>
            </a:r>
            <a:endParaRPr lang="en-US" dirty="0"/>
          </a:p>
        </p:txBody>
      </p:sp>
      <p:sp>
        <p:nvSpPr>
          <p:cNvPr id="6" name="Rectangle 5">
            <a:hlinkClick r:id="rId2" action="ppaction://hlinksldjump"/>
          </p:cNvPr>
          <p:cNvSpPr/>
          <p:nvPr/>
        </p:nvSpPr>
        <p:spPr>
          <a:xfrm>
            <a:off x="8516786" y="5585864"/>
            <a:ext cx="568378" cy="5061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093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Social Skills Instruction and EBD</a:t>
            </a:r>
            <a:endParaRPr lang="en-US" sz="4400" dirty="0"/>
          </a:p>
        </p:txBody>
      </p:sp>
      <p:sp>
        <p:nvSpPr>
          <p:cNvPr id="3" name="Content Placeholder 2"/>
          <p:cNvSpPr>
            <a:spLocks noGrp="1"/>
          </p:cNvSpPr>
          <p:nvPr>
            <p:ph sz="half" idx="1"/>
          </p:nvPr>
        </p:nvSpPr>
        <p:spPr/>
        <p:txBody>
          <a:bodyPr>
            <a:noAutofit/>
          </a:bodyPr>
          <a:lstStyle/>
          <a:p>
            <a:r>
              <a:rPr lang="en-US" sz="2100" dirty="0" smtClean="0"/>
              <a:t>Teacher struggles with social skills instruction within time and resource constraints of schools (</a:t>
            </a:r>
            <a:r>
              <a:rPr lang="en-US" sz="2100" dirty="0" err="1" smtClean="0"/>
              <a:t>Battalio</a:t>
            </a:r>
            <a:r>
              <a:rPr lang="en-US" sz="2100" dirty="0" smtClean="0"/>
              <a:t> &amp; Stephens, 2005)</a:t>
            </a:r>
          </a:p>
          <a:p>
            <a:endParaRPr lang="en-US" sz="2100" dirty="0" smtClean="0"/>
          </a:p>
          <a:p>
            <a:r>
              <a:rPr lang="en-US" sz="2100" dirty="0" smtClean="0"/>
              <a:t>Social skills minutes are not always met (</a:t>
            </a:r>
            <a:r>
              <a:rPr lang="en-US" sz="2100" dirty="0" err="1" smtClean="0"/>
              <a:t>Battalio</a:t>
            </a:r>
            <a:r>
              <a:rPr lang="en-US" sz="2100" dirty="0" smtClean="0"/>
              <a:t> &amp; Stephens, 2005)</a:t>
            </a:r>
          </a:p>
          <a:p>
            <a:endParaRPr lang="en-US" sz="2100" dirty="0" smtClean="0"/>
          </a:p>
          <a:p>
            <a:r>
              <a:rPr lang="en-US" sz="2100" dirty="0" smtClean="0"/>
              <a:t>Lack of generalization of skills to new peers (</a:t>
            </a:r>
            <a:r>
              <a:rPr lang="en-US" sz="2100" dirty="0" err="1" smtClean="0"/>
              <a:t>Mathur</a:t>
            </a:r>
            <a:r>
              <a:rPr lang="en-US" sz="2100" dirty="0" smtClean="0"/>
              <a:t> et al., 1998; </a:t>
            </a:r>
            <a:r>
              <a:rPr lang="en-US" sz="2100" dirty="0" err="1" smtClean="0"/>
              <a:t>Sigman</a:t>
            </a:r>
            <a:r>
              <a:rPr lang="en-US" sz="2100" dirty="0" smtClean="0"/>
              <a:t> &amp; Ruskin, 1999)</a:t>
            </a:r>
            <a:endParaRPr lang="en-US" sz="2100" dirty="0"/>
          </a:p>
        </p:txBody>
      </p:sp>
      <p:pic>
        <p:nvPicPr>
          <p:cNvPr id="5" name="Content Placeholder 4" descr="Question_Mark_Puzzle.jpg"/>
          <p:cNvPicPr>
            <a:picLocks noGrp="1" noChangeAspect="1"/>
          </p:cNvPicPr>
          <p:nvPr>
            <p:ph sz="half" idx="2"/>
          </p:nvPr>
        </p:nvPicPr>
        <p:blipFill>
          <a:blip r:embed="rId3">
            <a:extLst>
              <a:ext uri="{28A0092B-C50C-407E-A947-70E740481C1C}">
                <a14:useLocalDpi xmlns:a14="http://schemas.microsoft.com/office/drawing/2010/main" val="0"/>
              </a:ext>
            </a:extLst>
          </a:blip>
          <a:srcRect l="21080" r="21080"/>
          <a:stretch>
            <a:fillRect/>
          </a:stretch>
        </p:blipFill>
        <p:spPr/>
      </p:pic>
    </p:spTree>
    <p:extLst>
      <p:ext uri="{BB962C8B-B14F-4D97-AF65-F5344CB8AC3E}">
        <p14:creationId xmlns:p14="http://schemas.microsoft.com/office/powerpoint/2010/main" val="194820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Skills Interventions and EBD</a:t>
            </a:r>
            <a:endParaRPr lang="en-US" sz="4000" dirty="0"/>
          </a:p>
        </p:txBody>
      </p:sp>
      <p:sp>
        <p:nvSpPr>
          <p:cNvPr id="5" name="Text Placeholder 4"/>
          <p:cNvSpPr>
            <a:spLocks noGrp="1"/>
          </p:cNvSpPr>
          <p:nvPr>
            <p:ph type="body" idx="1"/>
          </p:nvPr>
        </p:nvSpPr>
        <p:spPr/>
        <p:txBody>
          <a:bodyPr/>
          <a:lstStyle/>
          <a:p>
            <a:r>
              <a:rPr lang="en-US" sz="2800" dirty="0" smtClean="0"/>
              <a:t>Interventions</a:t>
            </a:r>
            <a:endParaRPr lang="en-US" sz="2800" dirty="0"/>
          </a:p>
        </p:txBody>
      </p:sp>
      <p:sp>
        <p:nvSpPr>
          <p:cNvPr id="3" name="Content Placeholder 2"/>
          <p:cNvSpPr>
            <a:spLocks noGrp="1"/>
          </p:cNvSpPr>
          <p:nvPr>
            <p:ph sz="half" idx="2"/>
          </p:nvPr>
        </p:nvSpPr>
        <p:spPr/>
        <p:txBody>
          <a:bodyPr/>
          <a:lstStyle/>
          <a:p>
            <a:r>
              <a:rPr lang="en-US" dirty="0" smtClean="0"/>
              <a:t>Video modeling</a:t>
            </a:r>
          </a:p>
          <a:p>
            <a:r>
              <a:rPr lang="en-US" dirty="0" smtClean="0"/>
              <a:t>Video feedback</a:t>
            </a:r>
          </a:p>
          <a:p>
            <a:r>
              <a:rPr lang="en-US" dirty="0" smtClean="0"/>
              <a:t>Self-evaluation</a:t>
            </a:r>
          </a:p>
          <a:p>
            <a:r>
              <a:rPr lang="en-US" dirty="0" smtClean="0"/>
              <a:t>Reinforcement</a:t>
            </a:r>
          </a:p>
          <a:p>
            <a:r>
              <a:rPr lang="en-US" dirty="0" smtClean="0"/>
              <a:t>Modeling</a:t>
            </a:r>
          </a:p>
          <a:p>
            <a:r>
              <a:rPr lang="en-US" dirty="0" smtClean="0"/>
              <a:t>Role-playing</a:t>
            </a:r>
          </a:p>
          <a:p>
            <a:r>
              <a:rPr lang="en-US" dirty="0" smtClean="0"/>
              <a:t>Self-monitoring</a:t>
            </a:r>
          </a:p>
          <a:p>
            <a:r>
              <a:rPr lang="en-US" dirty="0" smtClean="0"/>
              <a:t>Peer training</a:t>
            </a:r>
            <a:endParaRPr lang="en-US" dirty="0"/>
          </a:p>
        </p:txBody>
      </p:sp>
      <p:sp>
        <p:nvSpPr>
          <p:cNvPr id="6" name="Text Placeholder 5"/>
          <p:cNvSpPr>
            <a:spLocks noGrp="1"/>
          </p:cNvSpPr>
          <p:nvPr>
            <p:ph type="body" sz="quarter" idx="3"/>
          </p:nvPr>
        </p:nvSpPr>
        <p:spPr/>
        <p:txBody>
          <a:bodyPr/>
          <a:lstStyle/>
          <a:p>
            <a:r>
              <a:rPr lang="en-US" sz="2800" dirty="0" smtClean="0"/>
              <a:t>Settings</a:t>
            </a:r>
            <a:endParaRPr lang="en-US" sz="2800" dirty="0"/>
          </a:p>
        </p:txBody>
      </p:sp>
      <p:sp>
        <p:nvSpPr>
          <p:cNvPr id="4" name="Content Placeholder 3"/>
          <p:cNvSpPr>
            <a:spLocks noGrp="1"/>
          </p:cNvSpPr>
          <p:nvPr>
            <p:ph sz="quarter" idx="4"/>
          </p:nvPr>
        </p:nvSpPr>
        <p:spPr/>
        <p:txBody>
          <a:bodyPr/>
          <a:lstStyle/>
          <a:p>
            <a:r>
              <a:rPr lang="en-US" dirty="0" smtClean="0"/>
              <a:t>Special education classroom</a:t>
            </a:r>
          </a:p>
          <a:p>
            <a:r>
              <a:rPr lang="en-US" dirty="0" smtClean="0"/>
              <a:t>General education classroom</a:t>
            </a:r>
          </a:p>
          <a:p>
            <a:r>
              <a:rPr lang="en-US" dirty="0" smtClean="0"/>
              <a:t>Self-contained classroom for EBD</a:t>
            </a:r>
          </a:p>
          <a:p>
            <a:r>
              <a:rPr lang="en-US" dirty="0" smtClean="0"/>
              <a:t>Empty classroom</a:t>
            </a:r>
            <a:endParaRPr lang="en-US" dirty="0"/>
          </a:p>
        </p:txBody>
      </p:sp>
      <p:sp>
        <p:nvSpPr>
          <p:cNvPr id="8" name="TextBox 7"/>
          <p:cNvSpPr txBox="1"/>
          <p:nvPr/>
        </p:nvSpPr>
        <p:spPr>
          <a:xfrm>
            <a:off x="457200" y="5977700"/>
            <a:ext cx="7620000" cy="646331"/>
          </a:xfrm>
          <a:prstGeom prst="rect">
            <a:avLst/>
          </a:prstGeom>
          <a:noFill/>
        </p:spPr>
        <p:txBody>
          <a:bodyPr wrap="square" rtlCol="0">
            <a:spAutoFit/>
          </a:bodyPr>
          <a:lstStyle/>
          <a:p>
            <a:r>
              <a:rPr lang="en-US" dirty="0" smtClean="0"/>
              <a:t>(Blood et al., 2011; Hansen &amp; </a:t>
            </a:r>
            <a:r>
              <a:rPr lang="en-US" dirty="0" err="1" smtClean="0"/>
              <a:t>Linugaris</a:t>
            </a:r>
            <a:r>
              <a:rPr lang="en-US" dirty="0" smtClean="0"/>
              <a:t>/Kraft, 2005; Kern et al., 1995; Kern et al., 2007; Kern-Dunlap et al., 1992; Moore et al., 1995; Presley &amp; Hughes, 2000)</a:t>
            </a:r>
            <a:endParaRPr lang="en-US" dirty="0"/>
          </a:p>
        </p:txBody>
      </p:sp>
    </p:spTree>
    <p:extLst>
      <p:ext uri="{BB962C8B-B14F-4D97-AF65-F5344CB8AC3E}">
        <p14:creationId xmlns:p14="http://schemas.microsoft.com/office/powerpoint/2010/main" val="984512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Prompting and Social Skills</a:t>
            </a:r>
            <a:endParaRPr lang="en-US" dirty="0"/>
          </a:p>
        </p:txBody>
      </p:sp>
      <p:sp>
        <p:nvSpPr>
          <p:cNvPr id="3" name="Content Placeholder 2"/>
          <p:cNvSpPr>
            <a:spLocks noGrp="1"/>
          </p:cNvSpPr>
          <p:nvPr>
            <p:ph idx="1"/>
          </p:nvPr>
        </p:nvSpPr>
        <p:spPr/>
        <p:txBody>
          <a:bodyPr>
            <a:normAutofit/>
          </a:bodyPr>
          <a:lstStyle/>
          <a:p>
            <a:r>
              <a:rPr lang="en-US" dirty="0" smtClean="0"/>
              <a:t>“Assistance provided to the learner after the presentation of the instructional stimulus but before the response” (</a:t>
            </a:r>
            <a:r>
              <a:rPr lang="en-US" dirty="0" err="1" smtClean="0"/>
              <a:t>Donnellan</a:t>
            </a:r>
            <a:r>
              <a:rPr lang="en-US" dirty="0" smtClean="0"/>
              <a:t> et al., 1988, p. 53)</a:t>
            </a:r>
          </a:p>
          <a:p>
            <a:r>
              <a:rPr lang="en-US" dirty="0" smtClean="0"/>
              <a:t>Common form of guidance used in teaching new skills in natural settings (Ault &amp; </a:t>
            </a:r>
            <a:r>
              <a:rPr lang="en-US" dirty="0" err="1" smtClean="0"/>
              <a:t>Griffen</a:t>
            </a:r>
            <a:r>
              <a:rPr lang="en-US" dirty="0" smtClean="0"/>
              <a:t>, 2013; Craig-</a:t>
            </a:r>
            <a:r>
              <a:rPr lang="en-US" dirty="0" err="1" smtClean="0"/>
              <a:t>Unkefer</a:t>
            </a:r>
            <a:r>
              <a:rPr lang="en-US" dirty="0" smtClean="0"/>
              <a:t> &amp; Kaiser, 2002; </a:t>
            </a:r>
            <a:r>
              <a:rPr lang="en-US" dirty="0" err="1" smtClean="0"/>
              <a:t>Demchak</a:t>
            </a:r>
            <a:r>
              <a:rPr lang="en-US" dirty="0" smtClean="0"/>
              <a:t>, 1990; Humphreys et al., 2013)</a:t>
            </a:r>
          </a:p>
          <a:p>
            <a:pPr lvl="1"/>
            <a:r>
              <a:rPr lang="en-US" dirty="0" smtClean="0"/>
              <a:t>Academic </a:t>
            </a:r>
          </a:p>
          <a:p>
            <a:pPr lvl="1"/>
            <a:r>
              <a:rPr lang="en-US" dirty="0" smtClean="0"/>
              <a:t>Functional living </a:t>
            </a:r>
          </a:p>
          <a:p>
            <a:pPr lvl="1"/>
            <a:r>
              <a:rPr lang="en-US" dirty="0" smtClean="0"/>
              <a:t>Communication </a:t>
            </a:r>
          </a:p>
          <a:p>
            <a:pPr lvl="1"/>
            <a:r>
              <a:rPr lang="en-US" dirty="0" smtClean="0"/>
              <a:t>Social interactions</a:t>
            </a:r>
          </a:p>
          <a:p>
            <a:r>
              <a:rPr lang="en-US" dirty="0" smtClean="0"/>
              <a:t>Lack of generalization and maintenance (</a:t>
            </a:r>
            <a:r>
              <a:rPr lang="en-US" dirty="0" err="1" smtClean="0"/>
              <a:t>Sturmey</a:t>
            </a:r>
            <a:r>
              <a:rPr lang="en-US" dirty="0" smtClean="0"/>
              <a:t>, 1997)</a:t>
            </a:r>
          </a:p>
          <a:p>
            <a:pPr lvl="1"/>
            <a:r>
              <a:rPr lang="en-US" dirty="0"/>
              <a:t>N</a:t>
            </a:r>
            <a:r>
              <a:rPr lang="en-US" dirty="0" smtClean="0"/>
              <a:t>ecessary investment of time and resources required</a:t>
            </a:r>
          </a:p>
          <a:p>
            <a:pPr lvl="1"/>
            <a:r>
              <a:rPr lang="en-US" dirty="0" err="1" smtClean="0"/>
              <a:t>Sarkoff</a:t>
            </a:r>
            <a:r>
              <a:rPr lang="en-US" dirty="0" smtClean="0"/>
              <a:t> et al., 2001 and Thomas et al. (2010)</a:t>
            </a:r>
          </a:p>
        </p:txBody>
      </p:sp>
    </p:spTree>
    <p:extLst>
      <p:ext uri="{BB962C8B-B14F-4D97-AF65-F5344CB8AC3E}">
        <p14:creationId xmlns:p14="http://schemas.microsoft.com/office/powerpoint/2010/main" val="40607825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Package</a:t>
            </a:r>
            <a:endParaRPr lang="en-US" dirty="0"/>
          </a:p>
        </p:txBody>
      </p:sp>
      <p:sp>
        <p:nvSpPr>
          <p:cNvPr id="4" name="Content Placeholder 3"/>
          <p:cNvSpPr>
            <a:spLocks noGrp="1"/>
          </p:cNvSpPr>
          <p:nvPr>
            <p:ph sz="half" idx="2"/>
          </p:nvPr>
        </p:nvSpPr>
        <p:spPr/>
        <p:txBody>
          <a:bodyPr/>
          <a:lstStyle/>
          <a:p>
            <a:r>
              <a:rPr lang="en-US" dirty="0" smtClean="0"/>
              <a:t>Intervention conducted in the natural setting</a:t>
            </a:r>
          </a:p>
          <a:p>
            <a:pPr marL="114300" indent="0">
              <a:buNone/>
            </a:pPr>
            <a:endParaRPr lang="en-US" dirty="0" smtClean="0"/>
          </a:p>
          <a:p>
            <a:r>
              <a:rPr lang="en-US" dirty="0" smtClean="0"/>
              <a:t>Use of </a:t>
            </a:r>
            <a:r>
              <a:rPr lang="en-US" dirty="0" smtClean="0">
                <a:hlinkClick r:id="rId3" action="ppaction://hlinksldjump"/>
              </a:rPr>
              <a:t>explicit instruction</a:t>
            </a:r>
            <a:endParaRPr lang="en-US" dirty="0" smtClean="0"/>
          </a:p>
          <a:p>
            <a:pPr marL="114300" indent="0">
              <a:buNone/>
            </a:pPr>
            <a:endParaRPr lang="en-US" dirty="0" smtClean="0"/>
          </a:p>
          <a:p>
            <a:r>
              <a:rPr lang="en-US" dirty="0" smtClean="0"/>
              <a:t>Use of prompting procedure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78045072"/>
              </p:ext>
            </p:extLst>
          </p:nvPr>
        </p:nvGraphicFramePr>
        <p:xfrm>
          <a:off x="457200" y="1536192"/>
          <a:ext cx="3657600" cy="4590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791642" y="6315057"/>
            <a:ext cx="3657600" cy="369332"/>
          </a:xfrm>
          <a:prstGeom prst="rect">
            <a:avLst/>
          </a:prstGeom>
          <a:noFill/>
        </p:spPr>
        <p:txBody>
          <a:bodyPr wrap="square" rtlCol="0">
            <a:spAutoFit/>
          </a:bodyPr>
          <a:lstStyle/>
          <a:p>
            <a:pPr algn="r"/>
            <a:r>
              <a:rPr lang="en-US" dirty="0" smtClean="0"/>
              <a:t>(</a:t>
            </a:r>
            <a:r>
              <a:rPr lang="en-US" dirty="0" err="1" smtClean="0"/>
              <a:t>Hartzell</a:t>
            </a:r>
            <a:r>
              <a:rPr lang="en-US" dirty="0" smtClean="0"/>
              <a:t>, Gann, &amp; </a:t>
            </a:r>
            <a:r>
              <a:rPr lang="en-US" dirty="0" err="1" smtClean="0"/>
              <a:t>Liaupsin</a:t>
            </a:r>
            <a:r>
              <a:rPr lang="en-US" dirty="0" smtClean="0"/>
              <a:t>, in press)</a:t>
            </a:r>
            <a:endParaRPr lang="en-US" dirty="0"/>
          </a:p>
        </p:txBody>
      </p:sp>
    </p:spTree>
    <p:extLst>
      <p:ext uri="{BB962C8B-B14F-4D97-AF65-F5344CB8AC3E}">
        <p14:creationId xmlns:p14="http://schemas.microsoft.com/office/powerpoint/2010/main" val="2323908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2800" b="1" dirty="0" smtClean="0"/>
              <a:t>S</a:t>
            </a:r>
            <a:r>
              <a:rPr lang="en-US" dirty="0" smtClean="0"/>
              <a:t>ocial </a:t>
            </a:r>
            <a:r>
              <a:rPr lang="en-US" sz="2800" b="1" dirty="0" smtClean="0"/>
              <a:t>M</a:t>
            </a:r>
            <a:r>
              <a:rPr lang="en-US" dirty="0" smtClean="0"/>
              <a:t>echanics  </a:t>
            </a:r>
            <a:r>
              <a:rPr lang="en-US" sz="2800" b="1" dirty="0" smtClean="0"/>
              <a:t>I</a:t>
            </a:r>
            <a:r>
              <a:rPr lang="en-US" dirty="0" smtClean="0"/>
              <a:t>ntegrated in the </a:t>
            </a:r>
            <a:r>
              <a:rPr lang="en-US" sz="2800" b="1" dirty="0" smtClean="0"/>
              <a:t>L</a:t>
            </a:r>
            <a:r>
              <a:rPr lang="en-US" dirty="0" smtClean="0"/>
              <a:t>earning </a:t>
            </a:r>
            <a:r>
              <a:rPr lang="en-US" sz="2800" b="1" dirty="0" smtClean="0"/>
              <a:t>E</a:t>
            </a:r>
            <a:r>
              <a:rPr lang="en-US" dirty="0" smtClean="0"/>
              <a:t>nvironment™</a:t>
            </a:r>
          </a:p>
          <a:p>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006002943"/>
              </p:ext>
            </p:extLst>
          </p:nvPr>
        </p:nvGraphicFramePr>
        <p:xfrm>
          <a:off x="756924" y="904990"/>
          <a:ext cx="6914930" cy="459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0439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Skills Lessons</a:t>
            </a:r>
            <a:endParaRPr lang="en-US" dirty="0"/>
          </a:p>
        </p:txBody>
      </p:sp>
      <p:sp>
        <p:nvSpPr>
          <p:cNvPr id="3" name="Content Placeholder 2"/>
          <p:cNvSpPr>
            <a:spLocks noGrp="1"/>
          </p:cNvSpPr>
          <p:nvPr>
            <p:ph sz="half" idx="1"/>
          </p:nvPr>
        </p:nvSpPr>
        <p:spPr/>
        <p:txBody>
          <a:bodyPr>
            <a:normAutofit/>
          </a:bodyPr>
          <a:lstStyle/>
          <a:p>
            <a:r>
              <a:rPr lang="en-US" dirty="0" smtClean="0"/>
              <a:t>Followed an explicit instruction format</a:t>
            </a:r>
          </a:p>
          <a:p>
            <a:pPr lvl="1"/>
            <a:r>
              <a:rPr lang="en-US" dirty="0" smtClean="0"/>
              <a:t>Each lesson focused on an element related to social engagement</a:t>
            </a:r>
          </a:p>
          <a:p>
            <a:pPr marL="411480" lvl="1" indent="0">
              <a:buNone/>
            </a:pPr>
            <a:endParaRPr lang="en-US" dirty="0" smtClean="0"/>
          </a:p>
          <a:p>
            <a:r>
              <a:rPr lang="en-US" dirty="0" smtClean="0"/>
              <a:t>Delivered during transition from classroom to lunch period</a:t>
            </a:r>
          </a:p>
          <a:p>
            <a:pPr marL="114300" indent="0">
              <a:buNone/>
            </a:pPr>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t>Specific lessons include</a:t>
            </a:r>
          </a:p>
          <a:p>
            <a:pPr lvl="1"/>
            <a:r>
              <a:rPr lang="en-US" dirty="0" smtClean="0"/>
              <a:t>Talking to friends</a:t>
            </a:r>
          </a:p>
          <a:p>
            <a:pPr lvl="1"/>
            <a:r>
              <a:rPr lang="en-US" dirty="0" smtClean="0"/>
              <a:t>Eye contact</a:t>
            </a:r>
          </a:p>
          <a:p>
            <a:pPr lvl="1"/>
            <a:r>
              <a:rPr lang="en-US" dirty="0" smtClean="0"/>
              <a:t>Body language</a:t>
            </a:r>
          </a:p>
          <a:p>
            <a:pPr lvl="1"/>
            <a:r>
              <a:rPr lang="en-US" dirty="0" smtClean="0"/>
              <a:t>Audibility</a:t>
            </a:r>
          </a:p>
          <a:p>
            <a:pPr lvl="1"/>
            <a:r>
              <a:rPr lang="en-US" dirty="0" smtClean="0"/>
              <a:t>Discussion topics</a:t>
            </a:r>
            <a:endParaRPr lang="en-US" dirty="0"/>
          </a:p>
        </p:txBody>
      </p:sp>
    </p:spTree>
    <p:extLst>
      <p:ext uri="{BB962C8B-B14F-4D97-AF65-F5344CB8AC3E}">
        <p14:creationId xmlns:p14="http://schemas.microsoft.com/office/powerpoint/2010/main" val="26353114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1141</TotalTime>
  <Words>1981</Words>
  <Application>Microsoft Macintosh PowerPoint</Application>
  <PresentationFormat>On-screen Show (4:3)</PresentationFormat>
  <Paragraphs>439</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Adjacency</vt:lpstr>
      <vt:lpstr>Social Skills Learned in Unexpected Places:  An Approach for Students with EBD </vt:lpstr>
      <vt:lpstr>Social skills </vt:lpstr>
      <vt:lpstr>Social Skills Deficits and EBD</vt:lpstr>
      <vt:lpstr>Social Skills Instruction and EBD</vt:lpstr>
      <vt:lpstr>Social Skills Interventions and EBD</vt:lpstr>
      <vt:lpstr>Prompting and Social Skills</vt:lpstr>
      <vt:lpstr>Intervention Package</vt:lpstr>
      <vt:lpstr>PowerPoint Presentation</vt:lpstr>
      <vt:lpstr>Social Skills Lessons</vt:lpstr>
      <vt:lpstr>Prompting Procedure</vt:lpstr>
      <vt:lpstr>Fading Procedure</vt:lpstr>
      <vt:lpstr>Video</vt:lpstr>
      <vt:lpstr>SMILE and DD/Autism</vt:lpstr>
      <vt:lpstr>PowerPoint Presentation</vt:lpstr>
      <vt:lpstr>PowerPoint Presentation</vt:lpstr>
      <vt:lpstr>Summary of Past Results</vt:lpstr>
      <vt:lpstr>Smile used with students with EBD</vt:lpstr>
      <vt:lpstr>Purpose</vt:lpstr>
      <vt:lpstr>Participants</vt:lpstr>
      <vt:lpstr>Participants</vt:lpstr>
      <vt:lpstr>Social Skills Improvement System</vt:lpstr>
      <vt:lpstr>Setting</vt:lpstr>
      <vt:lpstr>Variables</vt:lpstr>
      <vt:lpstr>Design and Data Collection</vt:lpstr>
      <vt:lpstr>Day 1 of SMILE</vt:lpstr>
      <vt:lpstr>Subsequent Sessions</vt:lpstr>
      <vt:lpstr>Reinforcement</vt:lpstr>
      <vt:lpstr>Results</vt:lpstr>
      <vt:lpstr>PowerPoint Presentation</vt:lpstr>
      <vt:lpstr>Summary</vt:lpstr>
      <vt:lpstr>References</vt:lpstr>
      <vt:lpstr>References</vt:lpstr>
      <vt:lpstr>References</vt:lpstr>
      <vt:lpstr>References</vt:lpstr>
      <vt:lpstr>References</vt:lpstr>
      <vt:lpstr>References</vt:lpstr>
      <vt:lpstr>References</vt:lpstr>
      <vt:lpstr>Explicit Instruction</vt:lpstr>
    </vt:vector>
  </TitlesOfParts>
  <Company>UTSA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Skills Learned in Unexpected Places: An Approach for Students with EBD</dc:title>
  <dc:creator>Candace Gann</dc:creator>
  <cp:lastModifiedBy>Becca Hartzell</cp:lastModifiedBy>
  <cp:revision>58</cp:revision>
  <cp:lastPrinted>2015-03-06T18:41:37Z</cp:lastPrinted>
  <dcterms:created xsi:type="dcterms:W3CDTF">2015-03-04T16:14:28Z</dcterms:created>
  <dcterms:modified xsi:type="dcterms:W3CDTF">2015-05-11T07:10:43Z</dcterms:modified>
</cp:coreProperties>
</file>